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58" r:id="rId5"/>
    <p:sldId id="260" r:id="rId6"/>
    <p:sldId id="261" r:id="rId7"/>
    <p:sldId id="262" r:id="rId8"/>
    <p:sldId id="264" r:id="rId9"/>
    <p:sldId id="265" r:id="rId10"/>
    <p:sldId id="267" r:id="rId11"/>
    <p:sldId id="268" r:id="rId12"/>
    <p:sldId id="269" r:id="rId13"/>
    <p:sldId id="270" r:id="rId14"/>
    <p:sldId id="272" r:id="rId15"/>
    <p:sldId id="271" r:id="rId1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82"/>
    <p:restoredTop sz="94737"/>
  </p:normalViewPr>
  <p:slideViewPr>
    <p:cSldViewPr snapToGrid="0" snapToObjects="1">
      <p:cViewPr varScale="1">
        <p:scale>
          <a:sx n="110" d="100"/>
          <a:sy n="110" d="100"/>
        </p:scale>
        <p:origin x="18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9D661-47BA-2944-9AE9-7C557AE24E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D5E9C6-1B33-6B47-A44C-5EF50D5EEA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4FE98E6-2094-7941-82CD-7E1C81930515}"/>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4F77AB2E-A064-F94E-9868-61C68DC373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EE48F0-E9B9-344C-A8DE-4E96CE3C4FD6}"/>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093271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C0E1-E240-1947-823D-D81290D560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E46D-4142-A047-9C42-D16067C227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CA0E31-9394-484E-8F23-1CADA78CD117}"/>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97A49483-66D7-7945-8F41-ECFE11A7A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AF6CE0-8F9D-4649-89E6-F3167868C66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063610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A5A491-3259-3A43-99FF-E748FDEEF5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2DFBBB-BC4E-2E4C-A441-9D63D3240C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E260AF-9509-3245-8721-416B30FFE4BF}"/>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604DF3EA-EB1D-3042-A532-BD9F46DCB4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48798A-57DF-6A43-A991-91CB4535BD99}"/>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57677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E7988-C52A-8541-BCC4-7067BCA5FE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603446-815B-0941-95EB-A3E1313CD0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91A3F-BDEB-BB4D-9E58-8064E9C1ED47}"/>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EF0B1C19-444F-0F47-877F-37E3E7B724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C73AB6-1AAF-B347-A4E2-F431DF8A8831}"/>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266268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CB4D7-F30C-A149-9D31-AA779B152A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2F3EA9-D71B-4041-8C58-5AFC689F29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CBEB3F-A466-714B-8539-0BB5CAF65C6F}"/>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7AA3EBC2-67EE-0E4B-8247-1C7202EB0B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048CD8-4F80-1C4A-AA27-841BD56C7CF3}"/>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62106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1437-0170-7D44-B81A-DBE36A6620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33E758-07C7-DE4E-9185-1CE248009A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7695B8-B943-F344-841C-F7515C7C88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9DB02D-92A9-6A4A-A184-5DBFF97C51AD}"/>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6" name="Footer Placeholder 5">
            <a:extLst>
              <a:ext uri="{FF2B5EF4-FFF2-40B4-BE49-F238E27FC236}">
                <a16:creationId xmlns:a16="http://schemas.microsoft.com/office/drawing/2014/main" id="{894862F6-85FA-434E-BBD0-803975FD36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D0887-73FA-864B-A932-E45F859EEE1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401330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2980A-D917-6446-A45E-F764CAA98B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8E37F9-2DF6-EA41-B484-F40B2DB4B3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437846-3CB3-FB49-8E90-9C7CBA897D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0BF8BB-F8BB-AC47-AA21-D0E0A98421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7B91DCA-4174-5B4A-A9B0-F92C5A4DB1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46BA7D-1002-8F43-A160-DDC7E6BDBC1F}"/>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8" name="Footer Placeholder 7">
            <a:extLst>
              <a:ext uri="{FF2B5EF4-FFF2-40B4-BE49-F238E27FC236}">
                <a16:creationId xmlns:a16="http://schemas.microsoft.com/office/drawing/2014/main" id="{F2C7A8AA-DDC9-944E-9611-A967967FCA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F68F23-5415-C846-81B2-994908F9937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755201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8C04-F6B0-F04D-99C5-CCFB2B82B04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45A0BF-7230-5A4A-AF11-74D915EEA71A}"/>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4" name="Footer Placeholder 3">
            <a:extLst>
              <a:ext uri="{FF2B5EF4-FFF2-40B4-BE49-F238E27FC236}">
                <a16:creationId xmlns:a16="http://schemas.microsoft.com/office/drawing/2014/main" id="{5454F27A-CB44-AF43-9F34-DFB98CC0A1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B22C55-7887-2148-8AE2-6721E8A60424}"/>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695141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33727F-B466-5642-854A-1B77017D016B}"/>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3" name="Footer Placeholder 2">
            <a:extLst>
              <a:ext uri="{FF2B5EF4-FFF2-40B4-BE49-F238E27FC236}">
                <a16:creationId xmlns:a16="http://schemas.microsoft.com/office/drawing/2014/main" id="{72013249-18C9-5947-A34F-C125C89B20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A0ECC0-3D60-3346-B20F-8B1A6525A3EB}"/>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4090953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2F5F-952C-604D-824C-94E6F5D903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0146F2-F902-6D4B-BC74-9F6C5E422B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61CC8B3-DED0-084A-8539-5F980853BA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808D3F-81EB-124F-8993-E06483927F07}"/>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6" name="Footer Placeholder 5">
            <a:extLst>
              <a:ext uri="{FF2B5EF4-FFF2-40B4-BE49-F238E27FC236}">
                <a16:creationId xmlns:a16="http://schemas.microsoft.com/office/drawing/2014/main" id="{E1F954FD-7D6C-BC40-BBD8-92FBA8E801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666B0A-BC54-8246-8832-C293CAFC270C}"/>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2147109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B4D-F41E-074C-BFE0-AB1A27834D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ECAB61-1DE8-E543-8A88-35EB0DED09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7B6647B-9CA8-CC47-B481-3BC9C3D6FF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2BBE01-E76D-6644-90D3-CE701AC27C31}"/>
              </a:ext>
            </a:extLst>
          </p:cNvPr>
          <p:cNvSpPr>
            <a:spLocks noGrp="1"/>
          </p:cNvSpPr>
          <p:nvPr>
            <p:ph type="dt" sz="half" idx="10"/>
          </p:nvPr>
        </p:nvSpPr>
        <p:spPr/>
        <p:txBody>
          <a:bodyPr/>
          <a:lstStyle/>
          <a:p>
            <a:fld id="{6BA1EEEC-630F-D44C-BAC8-68470EC5F8F0}" type="datetimeFigureOut">
              <a:rPr lang="en-US" smtClean="0"/>
              <a:t>5/13/19</a:t>
            </a:fld>
            <a:endParaRPr lang="en-US"/>
          </a:p>
        </p:txBody>
      </p:sp>
      <p:sp>
        <p:nvSpPr>
          <p:cNvPr id="6" name="Footer Placeholder 5">
            <a:extLst>
              <a:ext uri="{FF2B5EF4-FFF2-40B4-BE49-F238E27FC236}">
                <a16:creationId xmlns:a16="http://schemas.microsoft.com/office/drawing/2014/main" id="{CD817290-4611-EC4A-B6DA-E0D7B952D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DD28D8-8E91-674F-BD81-AD3A2050AB06}"/>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277784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61AAB3-C978-DA4E-A391-4C0C5918D7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125F4D-F009-AD4C-9010-86BBFFAC2B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0302E1-2C86-4146-A04E-51EB0ED754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A1EEEC-630F-D44C-BAC8-68470EC5F8F0}" type="datetimeFigureOut">
              <a:rPr lang="en-US" smtClean="0"/>
              <a:t>5/13/19</a:t>
            </a:fld>
            <a:endParaRPr lang="en-US"/>
          </a:p>
        </p:txBody>
      </p:sp>
      <p:sp>
        <p:nvSpPr>
          <p:cNvPr id="5" name="Footer Placeholder 4">
            <a:extLst>
              <a:ext uri="{FF2B5EF4-FFF2-40B4-BE49-F238E27FC236}">
                <a16:creationId xmlns:a16="http://schemas.microsoft.com/office/drawing/2014/main" id="{5F1BA1FE-03C7-CB45-9C7D-090E1576A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EE8A95-4512-1B42-B26C-4EDEAB6067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41EC2-1934-8644-B118-91A1B51EF3E5}" type="slidenum">
              <a:rPr lang="en-US" smtClean="0"/>
              <a:t>‹#›</a:t>
            </a:fld>
            <a:endParaRPr lang="en-US"/>
          </a:p>
        </p:txBody>
      </p:sp>
    </p:spTree>
    <p:extLst>
      <p:ext uri="{BB962C8B-B14F-4D97-AF65-F5344CB8AC3E}">
        <p14:creationId xmlns:p14="http://schemas.microsoft.com/office/powerpoint/2010/main" val="3002295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DB200-64EF-824A-A8F0-694F7C72F3C2}"/>
              </a:ext>
            </a:extLst>
          </p:cNvPr>
          <p:cNvSpPr>
            <a:spLocks noGrp="1"/>
          </p:cNvSpPr>
          <p:nvPr>
            <p:ph type="ctrTitle"/>
          </p:nvPr>
        </p:nvSpPr>
        <p:spPr/>
        <p:txBody>
          <a:bodyPr/>
          <a:lstStyle/>
          <a:p>
            <a:r>
              <a:rPr lang="en-US" b="1" dirty="0"/>
              <a:t>Team work in Palliative Care</a:t>
            </a:r>
          </a:p>
        </p:txBody>
      </p:sp>
      <p:sp>
        <p:nvSpPr>
          <p:cNvPr id="3" name="Subtitle 2">
            <a:extLst>
              <a:ext uri="{FF2B5EF4-FFF2-40B4-BE49-F238E27FC236}">
                <a16:creationId xmlns:a16="http://schemas.microsoft.com/office/drawing/2014/main" id="{29341105-8CD9-0540-B062-30732AF35B47}"/>
              </a:ext>
            </a:extLst>
          </p:cNvPr>
          <p:cNvSpPr>
            <a:spLocks noGrp="1"/>
          </p:cNvSpPr>
          <p:nvPr>
            <p:ph type="subTitle" idx="1"/>
          </p:nvPr>
        </p:nvSpPr>
        <p:spPr/>
        <p:txBody>
          <a:bodyPr>
            <a:normAutofit/>
          </a:bodyPr>
          <a:lstStyle/>
          <a:p>
            <a:endParaRPr lang="en-US" sz="1800" b="1" dirty="0"/>
          </a:p>
          <a:p>
            <a:endParaRPr lang="en-US" sz="1800" b="1" dirty="0"/>
          </a:p>
          <a:p>
            <a:r>
              <a:rPr lang="en-US" sz="1800" b="1" dirty="0"/>
              <a:t>Palliative Care good practices are based on Interdisciplinary Work and Multidisciplinary Teams</a:t>
            </a:r>
            <a:r>
              <a:rPr lang="es-ES" sz="1800" b="1" dirty="0">
                <a:effectLst/>
              </a:rPr>
              <a:t> </a:t>
            </a:r>
            <a:endParaRPr lang="en-US" sz="1800" b="1" dirty="0"/>
          </a:p>
        </p:txBody>
      </p:sp>
    </p:spTree>
    <p:extLst>
      <p:ext uri="{BB962C8B-B14F-4D97-AF65-F5344CB8AC3E}">
        <p14:creationId xmlns:p14="http://schemas.microsoft.com/office/powerpoint/2010/main" val="4245037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56249-78E4-B14B-AEBA-F7F552965776}"/>
              </a:ext>
            </a:extLst>
          </p:cNvPr>
          <p:cNvSpPr>
            <a:spLocks noGrp="1"/>
          </p:cNvSpPr>
          <p:nvPr>
            <p:ph type="title"/>
          </p:nvPr>
        </p:nvSpPr>
        <p:spPr/>
        <p:txBody>
          <a:bodyPr/>
          <a:lstStyle/>
          <a:p>
            <a:r>
              <a:rPr lang="en-US" b="1" dirty="0"/>
              <a:t>TEAM COMMUNICATION</a:t>
            </a:r>
          </a:p>
        </p:txBody>
      </p:sp>
      <p:sp>
        <p:nvSpPr>
          <p:cNvPr id="3" name="Content Placeholder 2">
            <a:extLst>
              <a:ext uri="{FF2B5EF4-FFF2-40B4-BE49-F238E27FC236}">
                <a16:creationId xmlns:a16="http://schemas.microsoft.com/office/drawing/2014/main" id="{430B05BE-2311-5741-9EE4-5766089C403C}"/>
              </a:ext>
            </a:extLst>
          </p:cNvPr>
          <p:cNvSpPr>
            <a:spLocks noGrp="1"/>
          </p:cNvSpPr>
          <p:nvPr>
            <p:ph idx="1"/>
          </p:nvPr>
        </p:nvSpPr>
        <p:spPr/>
        <p:txBody>
          <a:bodyPr/>
          <a:lstStyle/>
          <a:p>
            <a:r>
              <a:rPr lang="en" dirty="0"/>
              <a:t>Explain your own ideas</a:t>
            </a:r>
          </a:p>
          <a:p>
            <a:r>
              <a:rPr lang="en" dirty="0"/>
              <a:t>Explain feelings openly and non-threateningly</a:t>
            </a:r>
          </a:p>
          <a:p>
            <a:r>
              <a:rPr lang="en" dirty="0"/>
              <a:t>Listen carefully to others</a:t>
            </a:r>
          </a:p>
          <a:p>
            <a:r>
              <a:rPr lang="en" dirty="0"/>
              <a:t>Ask questions to clarify the ideas of others and their emotions</a:t>
            </a:r>
          </a:p>
          <a:p>
            <a:r>
              <a:rPr lang="en" dirty="0"/>
              <a:t>Realizing how other members feel (non-verbal communication)</a:t>
            </a:r>
          </a:p>
          <a:p>
            <a:r>
              <a:rPr lang="en" dirty="0"/>
              <a:t>Approach properly tensions if they occur</a:t>
            </a:r>
          </a:p>
          <a:p>
            <a:r>
              <a:rPr lang="en" dirty="0"/>
              <a:t>Reflect on the activities and interactions of the team and invite other team members to do so</a:t>
            </a:r>
            <a:endParaRPr lang="en-US" dirty="0"/>
          </a:p>
        </p:txBody>
      </p:sp>
    </p:spTree>
    <p:extLst>
      <p:ext uri="{BB962C8B-B14F-4D97-AF65-F5344CB8AC3E}">
        <p14:creationId xmlns:p14="http://schemas.microsoft.com/office/powerpoint/2010/main" val="2909558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223FA-DBC6-0D40-8DB6-93018B4CE87F}"/>
              </a:ext>
            </a:extLst>
          </p:cNvPr>
          <p:cNvSpPr>
            <a:spLocks noGrp="1"/>
          </p:cNvSpPr>
          <p:nvPr>
            <p:ph type="title"/>
          </p:nvPr>
        </p:nvSpPr>
        <p:spPr/>
        <p:txBody>
          <a:bodyPr/>
          <a:lstStyle/>
          <a:p>
            <a:r>
              <a:rPr lang="en-US" b="1" dirty="0"/>
              <a:t>FEEDBACK</a:t>
            </a:r>
          </a:p>
        </p:txBody>
      </p:sp>
      <p:sp>
        <p:nvSpPr>
          <p:cNvPr id="3" name="Content Placeholder 2">
            <a:extLst>
              <a:ext uri="{FF2B5EF4-FFF2-40B4-BE49-F238E27FC236}">
                <a16:creationId xmlns:a16="http://schemas.microsoft.com/office/drawing/2014/main" id="{67BD5A3F-FFA3-5849-BB30-6F2FA3EAECA0}"/>
              </a:ext>
            </a:extLst>
          </p:cNvPr>
          <p:cNvSpPr>
            <a:spLocks noGrp="1"/>
          </p:cNvSpPr>
          <p:nvPr>
            <p:ph idx="1"/>
          </p:nvPr>
        </p:nvSpPr>
        <p:spPr/>
        <p:txBody>
          <a:bodyPr/>
          <a:lstStyle/>
          <a:p>
            <a:endParaRPr lang="en" dirty="0"/>
          </a:p>
          <a:p>
            <a:r>
              <a:rPr lang="en" dirty="0"/>
              <a:t>Give feedback to a colleague is to describe the form in which would have to act before a concrete task, with the pretension of guiding his future performance"</a:t>
            </a:r>
          </a:p>
          <a:p>
            <a:r>
              <a:rPr lang="en" dirty="0"/>
              <a:t>It is judging and evaluating, in order to help a team member or to the team to understand and gain new perspectives on their strengths and weaknesses, without which, they could not solve or overcome their difficulties, and do so in a way that preserves self-esteem and increase motivation.</a:t>
            </a:r>
          </a:p>
        </p:txBody>
      </p:sp>
    </p:spTree>
    <p:extLst>
      <p:ext uri="{BB962C8B-B14F-4D97-AF65-F5344CB8AC3E}">
        <p14:creationId xmlns:p14="http://schemas.microsoft.com/office/powerpoint/2010/main" val="1853463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8AE3F-E689-5540-9A46-3AF00475D4E2}"/>
              </a:ext>
            </a:extLst>
          </p:cNvPr>
          <p:cNvSpPr>
            <a:spLocks noGrp="1"/>
          </p:cNvSpPr>
          <p:nvPr>
            <p:ph type="title"/>
          </p:nvPr>
        </p:nvSpPr>
        <p:spPr/>
        <p:txBody>
          <a:bodyPr/>
          <a:lstStyle/>
          <a:p>
            <a:r>
              <a:rPr lang="en-US" b="1" dirty="0"/>
              <a:t>FEEDBACK</a:t>
            </a:r>
          </a:p>
        </p:txBody>
      </p:sp>
      <p:sp>
        <p:nvSpPr>
          <p:cNvPr id="3" name="Content Placeholder 2">
            <a:extLst>
              <a:ext uri="{FF2B5EF4-FFF2-40B4-BE49-F238E27FC236}">
                <a16:creationId xmlns:a16="http://schemas.microsoft.com/office/drawing/2014/main" id="{786EA5F5-C9BC-C046-8956-318EF5C93AD6}"/>
              </a:ext>
            </a:extLst>
          </p:cNvPr>
          <p:cNvSpPr>
            <a:spLocks noGrp="1"/>
          </p:cNvSpPr>
          <p:nvPr>
            <p:ph idx="1"/>
          </p:nvPr>
        </p:nvSpPr>
        <p:spPr/>
        <p:txBody>
          <a:bodyPr/>
          <a:lstStyle/>
          <a:p>
            <a:endParaRPr lang="en" b="1" dirty="0"/>
          </a:p>
          <a:p>
            <a:endParaRPr lang="en" b="1" dirty="0"/>
          </a:p>
          <a:p>
            <a:pPr marL="0" indent="0" algn="ctr">
              <a:buNone/>
            </a:pPr>
            <a:r>
              <a:rPr lang="en" b="1" dirty="0"/>
              <a:t>“WE ARE JUDGING AN ACTION NOT A PERSON”</a:t>
            </a:r>
          </a:p>
          <a:p>
            <a:pPr marL="0" indent="0" algn="ctr">
              <a:buNone/>
            </a:pPr>
            <a:endParaRPr lang="en-US" b="1" dirty="0"/>
          </a:p>
          <a:p>
            <a:pPr marL="0" indent="0" algn="ctr">
              <a:buNone/>
            </a:pPr>
            <a:r>
              <a:rPr lang="en-US" b="1" dirty="0"/>
              <a:t>“WE ARE SOLVING PROBLEMS NOT LOOKING FOR CULPRITS”</a:t>
            </a:r>
          </a:p>
        </p:txBody>
      </p:sp>
    </p:spTree>
    <p:extLst>
      <p:ext uri="{BB962C8B-B14F-4D97-AF65-F5344CB8AC3E}">
        <p14:creationId xmlns:p14="http://schemas.microsoft.com/office/powerpoint/2010/main" val="355517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F8B14-3B32-E84C-9C92-CFDF82703BFD}"/>
              </a:ext>
            </a:extLst>
          </p:cNvPr>
          <p:cNvSpPr>
            <a:spLocks noGrp="1"/>
          </p:cNvSpPr>
          <p:nvPr>
            <p:ph type="title"/>
          </p:nvPr>
        </p:nvSpPr>
        <p:spPr/>
        <p:txBody>
          <a:bodyPr/>
          <a:lstStyle/>
          <a:p>
            <a:r>
              <a:rPr lang="en-US" b="1" dirty="0"/>
              <a:t>HOW TO PROVIDE FEEDBACK</a:t>
            </a:r>
          </a:p>
        </p:txBody>
      </p:sp>
      <p:sp>
        <p:nvSpPr>
          <p:cNvPr id="3" name="Content Placeholder 2">
            <a:extLst>
              <a:ext uri="{FF2B5EF4-FFF2-40B4-BE49-F238E27FC236}">
                <a16:creationId xmlns:a16="http://schemas.microsoft.com/office/drawing/2014/main" id="{8E4ACF41-F06F-7A48-9D4D-E101B94B72DF}"/>
              </a:ext>
            </a:extLst>
          </p:cNvPr>
          <p:cNvSpPr>
            <a:spLocks noGrp="1"/>
          </p:cNvSpPr>
          <p:nvPr>
            <p:ph idx="1"/>
          </p:nvPr>
        </p:nvSpPr>
        <p:spPr/>
        <p:txBody>
          <a:bodyPr>
            <a:normAutofit fontScale="92500" lnSpcReduction="20000"/>
          </a:bodyPr>
          <a:lstStyle/>
          <a:p>
            <a:pPr marL="514350" indent="-514350">
              <a:buFont typeface="+mj-lt"/>
              <a:buAutoNum type="arabicPeriod"/>
            </a:pPr>
            <a:r>
              <a:rPr lang="en" dirty="0"/>
              <a:t>Be clear</a:t>
            </a:r>
          </a:p>
          <a:p>
            <a:pPr marL="514350" indent="-514350">
              <a:buFont typeface="+mj-lt"/>
              <a:buAutoNum type="arabicPeriod"/>
            </a:pPr>
            <a:r>
              <a:rPr lang="en" dirty="0"/>
              <a:t>Start with the positive</a:t>
            </a:r>
          </a:p>
          <a:p>
            <a:pPr marL="514350" indent="-514350">
              <a:buFont typeface="+mj-lt"/>
              <a:buAutoNum type="arabicPeriod"/>
            </a:pPr>
            <a:r>
              <a:rPr lang="en" dirty="0"/>
              <a:t>Be specific</a:t>
            </a:r>
          </a:p>
          <a:p>
            <a:pPr marL="514350" indent="-514350">
              <a:buFont typeface="+mj-lt"/>
              <a:buAutoNum type="arabicPeriod"/>
            </a:pPr>
            <a:r>
              <a:rPr lang="en" dirty="0"/>
              <a:t>Focus on facts and behaviors, not on the person</a:t>
            </a:r>
          </a:p>
          <a:p>
            <a:pPr marL="514350" indent="-514350">
              <a:buFont typeface="+mj-lt"/>
              <a:buAutoNum type="arabicPeriod"/>
            </a:pPr>
            <a:r>
              <a:rPr lang="en" dirty="0"/>
              <a:t>Focus on only one relevant aspect to change</a:t>
            </a:r>
          </a:p>
          <a:p>
            <a:pPr marL="514350" indent="-514350">
              <a:buFont typeface="+mj-lt"/>
              <a:buAutoNum type="arabicPeriod"/>
            </a:pPr>
            <a:r>
              <a:rPr lang="en" dirty="0"/>
              <a:t>Offer alternatives</a:t>
            </a:r>
          </a:p>
          <a:p>
            <a:pPr marL="514350" indent="-514350">
              <a:buFont typeface="+mj-lt"/>
              <a:buAutoNum type="arabicPeriod"/>
            </a:pPr>
            <a:r>
              <a:rPr lang="en" dirty="0"/>
              <a:t>Be descriptive, not evaluative</a:t>
            </a:r>
          </a:p>
          <a:p>
            <a:pPr marL="514350" indent="-514350">
              <a:buFont typeface="+mj-lt"/>
              <a:buAutoNum type="arabicPeriod"/>
            </a:pPr>
            <a:r>
              <a:rPr lang="en" dirty="0"/>
              <a:t>Customize the feedback (it should not seem like a universal conclusion)</a:t>
            </a:r>
          </a:p>
          <a:p>
            <a:pPr marL="514350" indent="-514350">
              <a:buFont typeface="+mj-lt"/>
              <a:buAutoNum type="arabicPeriod"/>
            </a:pPr>
            <a:r>
              <a:rPr lang="en" dirty="0"/>
              <a:t>Give options to choose</a:t>
            </a:r>
          </a:p>
          <a:p>
            <a:pPr marL="514350" indent="-514350">
              <a:buFont typeface="+mj-lt"/>
              <a:buAutoNum type="arabicPeriod"/>
            </a:pPr>
            <a:r>
              <a:rPr lang="en" dirty="0"/>
              <a:t>Always with a lot of respect</a:t>
            </a:r>
            <a:endParaRPr lang="en-US" dirty="0"/>
          </a:p>
        </p:txBody>
      </p:sp>
    </p:spTree>
    <p:extLst>
      <p:ext uri="{BB962C8B-B14F-4D97-AF65-F5344CB8AC3E}">
        <p14:creationId xmlns:p14="http://schemas.microsoft.com/office/powerpoint/2010/main" val="1256309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EBAAC-A9BC-FA47-8E1B-FBFC76D51923}"/>
              </a:ext>
            </a:extLst>
          </p:cNvPr>
          <p:cNvSpPr>
            <a:spLocks noGrp="1"/>
          </p:cNvSpPr>
          <p:nvPr>
            <p:ph type="title"/>
          </p:nvPr>
        </p:nvSpPr>
        <p:spPr/>
        <p:txBody>
          <a:bodyPr/>
          <a:lstStyle/>
          <a:p>
            <a:r>
              <a:rPr lang="en-US" b="1" dirty="0"/>
              <a:t>A GOOD TEAM IS THE BEST SEAT-BELT</a:t>
            </a:r>
          </a:p>
        </p:txBody>
      </p:sp>
      <p:sp>
        <p:nvSpPr>
          <p:cNvPr id="3" name="Content Placeholder 2">
            <a:extLst>
              <a:ext uri="{FF2B5EF4-FFF2-40B4-BE49-F238E27FC236}">
                <a16:creationId xmlns:a16="http://schemas.microsoft.com/office/drawing/2014/main" id="{BD08091B-0FCF-284B-9E2A-58AACF079DDC}"/>
              </a:ext>
            </a:extLst>
          </p:cNvPr>
          <p:cNvSpPr>
            <a:spLocks noGrp="1"/>
          </p:cNvSpPr>
          <p:nvPr>
            <p:ph idx="1"/>
          </p:nvPr>
        </p:nvSpPr>
        <p:spPr/>
        <p:txBody>
          <a:bodyPr/>
          <a:lstStyle/>
          <a:p>
            <a:r>
              <a:rPr lang="en" dirty="0"/>
              <a:t>The work of the team  is specially useful to prevent Burn-out</a:t>
            </a:r>
          </a:p>
          <a:p>
            <a:r>
              <a:rPr lang="en" dirty="0"/>
              <a:t>Team members are the best support to other team members, specially at critical times (share experience)</a:t>
            </a:r>
          </a:p>
          <a:p>
            <a:r>
              <a:rPr lang="es-ES" dirty="0"/>
              <a:t>W</a:t>
            </a:r>
            <a:r>
              <a:rPr lang="en" dirty="0"/>
              <a:t>hen create communication spaces is possible to talk about difficult situations without obstacles</a:t>
            </a:r>
          </a:p>
          <a:p>
            <a:r>
              <a:rPr lang="en" dirty="0"/>
              <a:t>Reviewing difficult situations as a team: duel, difficult pain</a:t>
            </a:r>
          </a:p>
          <a:p>
            <a:r>
              <a:rPr lang="en" dirty="0"/>
              <a:t>Facilitating feelings expressions when desired (and necessary): it is support, not therapy</a:t>
            </a:r>
          </a:p>
          <a:p>
            <a:r>
              <a:rPr lang="en" dirty="0"/>
              <a:t>"Normalize" unexpected reactions from others</a:t>
            </a:r>
            <a:endParaRPr lang="en-US" dirty="0"/>
          </a:p>
          <a:p>
            <a:endParaRPr lang="en-US" dirty="0"/>
          </a:p>
        </p:txBody>
      </p:sp>
    </p:spTree>
    <p:extLst>
      <p:ext uri="{BB962C8B-B14F-4D97-AF65-F5344CB8AC3E}">
        <p14:creationId xmlns:p14="http://schemas.microsoft.com/office/powerpoint/2010/main" val="1557632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5981-FBD5-BC4F-AE3F-FE014B4D62FD}"/>
              </a:ext>
            </a:extLst>
          </p:cNvPr>
          <p:cNvSpPr>
            <a:spLocks noGrp="1"/>
          </p:cNvSpPr>
          <p:nvPr>
            <p:ph type="title"/>
          </p:nvPr>
        </p:nvSpPr>
        <p:spPr/>
        <p:txBody>
          <a:bodyPr/>
          <a:lstStyle/>
          <a:p>
            <a:r>
              <a:rPr lang="en-US" dirty="0">
                <a:solidFill>
                  <a:srgbClr val="FF0000"/>
                </a:solidFill>
              </a:rPr>
              <a:t>EXERCISE PROPOSALS</a:t>
            </a:r>
          </a:p>
        </p:txBody>
      </p:sp>
      <p:sp>
        <p:nvSpPr>
          <p:cNvPr id="3" name="Content Placeholder 2">
            <a:extLst>
              <a:ext uri="{FF2B5EF4-FFF2-40B4-BE49-F238E27FC236}">
                <a16:creationId xmlns:a16="http://schemas.microsoft.com/office/drawing/2014/main" id="{F8C8B149-823B-8345-BEB7-CD5170FB01BC}"/>
              </a:ext>
            </a:extLst>
          </p:cNvPr>
          <p:cNvSpPr>
            <a:spLocks noGrp="1"/>
          </p:cNvSpPr>
          <p:nvPr>
            <p:ph idx="1"/>
          </p:nvPr>
        </p:nvSpPr>
        <p:spPr/>
        <p:txBody>
          <a:bodyPr/>
          <a:lstStyle/>
          <a:p>
            <a:endParaRPr lang="en-US" dirty="0">
              <a:solidFill>
                <a:srgbClr val="FF0000"/>
              </a:solidFill>
            </a:endParaRPr>
          </a:p>
          <a:p>
            <a:endParaRPr lang="en-US" dirty="0">
              <a:solidFill>
                <a:srgbClr val="FF0000"/>
              </a:solidFill>
            </a:endParaRPr>
          </a:p>
          <a:p>
            <a:r>
              <a:rPr lang="en-US" dirty="0">
                <a:solidFill>
                  <a:srgbClr val="FF0000"/>
                </a:solidFill>
              </a:rPr>
              <a:t>PROVIDE FEEDBACK EXERCISE (ROLE-PLAY)</a:t>
            </a:r>
          </a:p>
          <a:p>
            <a:r>
              <a:rPr lang="en-US" dirty="0">
                <a:solidFill>
                  <a:srgbClr val="FF0000"/>
                </a:solidFill>
              </a:rPr>
              <a:t>REFLECTION OVER A TEAM WORK SITUATION, PREFERABLY AN END-OF-LIFE SITUATION</a:t>
            </a:r>
          </a:p>
          <a:p>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811064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1E3B7-CECC-944C-B711-DAF329820DEA}"/>
              </a:ext>
            </a:extLst>
          </p:cNvPr>
          <p:cNvSpPr>
            <a:spLocks noGrp="1"/>
          </p:cNvSpPr>
          <p:nvPr>
            <p:ph type="title"/>
          </p:nvPr>
        </p:nvSpPr>
        <p:spPr/>
        <p:txBody>
          <a:bodyPr/>
          <a:lstStyle/>
          <a:p>
            <a:r>
              <a:rPr lang="en-US" dirty="0"/>
              <a:t>CLASS INDEX</a:t>
            </a:r>
          </a:p>
        </p:txBody>
      </p:sp>
      <p:sp>
        <p:nvSpPr>
          <p:cNvPr id="3" name="Text Placeholder 2">
            <a:extLst>
              <a:ext uri="{FF2B5EF4-FFF2-40B4-BE49-F238E27FC236}">
                <a16:creationId xmlns:a16="http://schemas.microsoft.com/office/drawing/2014/main" id="{D27925AF-FEA0-C141-B19F-67DC5E000EFD}"/>
              </a:ext>
            </a:extLst>
          </p:cNvPr>
          <p:cNvSpPr>
            <a:spLocks noGrp="1"/>
          </p:cNvSpPr>
          <p:nvPr>
            <p:ph type="body" idx="1"/>
          </p:nvPr>
        </p:nvSpPr>
        <p:spPr/>
        <p:txBody>
          <a:bodyPr>
            <a:normAutofit/>
          </a:bodyPr>
          <a:lstStyle/>
          <a:p>
            <a:pPr marL="457200" indent="-457200">
              <a:buFont typeface="+mj-lt"/>
              <a:buAutoNum type="arabicPeriod"/>
            </a:pPr>
            <a:r>
              <a:rPr lang="en-US" sz="1800" dirty="0"/>
              <a:t>DEFINITION</a:t>
            </a:r>
          </a:p>
          <a:p>
            <a:pPr marL="457200" indent="-457200">
              <a:buFont typeface="+mj-lt"/>
              <a:buAutoNum type="arabicPeriod"/>
            </a:pPr>
            <a:r>
              <a:rPr lang="en-US" sz="1800" dirty="0"/>
              <a:t>TEAMWORK IN PALLIATIVE CARE</a:t>
            </a:r>
          </a:p>
          <a:p>
            <a:pPr marL="457200" indent="-457200">
              <a:buFont typeface="+mj-lt"/>
              <a:buAutoNum type="arabicPeriod"/>
            </a:pPr>
            <a:r>
              <a:rPr lang="en-US" sz="1800" dirty="0"/>
              <a:t>TEAM COMMUNICATION</a:t>
            </a:r>
          </a:p>
          <a:p>
            <a:pPr marL="457200" indent="-457200">
              <a:buFont typeface="+mj-lt"/>
              <a:buAutoNum type="arabicPeriod"/>
            </a:pPr>
            <a:r>
              <a:rPr lang="en-US" sz="1800" dirty="0"/>
              <a:t>A GOOD TEAM IS THE BEST SEAT BELT</a:t>
            </a:r>
          </a:p>
        </p:txBody>
      </p:sp>
    </p:spTree>
    <p:extLst>
      <p:ext uri="{BB962C8B-B14F-4D97-AF65-F5344CB8AC3E}">
        <p14:creationId xmlns:p14="http://schemas.microsoft.com/office/powerpoint/2010/main" val="424939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4AB6-2CCE-0747-9080-6628C3585359}"/>
              </a:ext>
            </a:extLst>
          </p:cNvPr>
          <p:cNvSpPr>
            <a:spLocks noGrp="1"/>
          </p:cNvSpPr>
          <p:nvPr>
            <p:ph type="title"/>
          </p:nvPr>
        </p:nvSpPr>
        <p:spPr/>
        <p:txBody>
          <a:bodyPr/>
          <a:lstStyle/>
          <a:p>
            <a:r>
              <a:rPr lang="en-US" b="1" dirty="0"/>
              <a:t>What is a team?</a:t>
            </a:r>
          </a:p>
        </p:txBody>
      </p:sp>
      <p:sp>
        <p:nvSpPr>
          <p:cNvPr id="3" name="Content Placeholder 2">
            <a:extLst>
              <a:ext uri="{FF2B5EF4-FFF2-40B4-BE49-F238E27FC236}">
                <a16:creationId xmlns:a16="http://schemas.microsoft.com/office/drawing/2014/main" id="{528C0D55-2D83-7049-BBFD-58366AAD3D06}"/>
              </a:ext>
            </a:extLst>
          </p:cNvPr>
          <p:cNvSpPr>
            <a:spLocks noGrp="1"/>
          </p:cNvSpPr>
          <p:nvPr>
            <p:ph idx="1"/>
          </p:nvPr>
        </p:nvSpPr>
        <p:spPr/>
        <p:txBody>
          <a:bodyPr/>
          <a:lstStyle/>
          <a:p>
            <a:pPr marL="0" indent="0">
              <a:buNone/>
            </a:pPr>
            <a:endParaRPr lang="en" dirty="0"/>
          </a:p>
          <a:p>
            <a:pPr marL="0" indent="0">
              <a:buNone/>
            </a:pPr>
            <a:endParaRPr lang="en" dirty="0"/>
          </a:p>
          <a:p>
            <a:pPr marL="0" indent="0" algn="ctr">
              <a:buNone/>
            </a:pPr>
            <a:r>
              <a:rPr lang="en" dirty="0"/>
              <a:t>“A </a:t>
            </a:r>
            <a:r>
              <a:rPr lang="en" b="1" dirty="0"/>
              <a:t>team</a:t>
            </a:r>
            <a:r>
              <a:rPr lang="en" dirty="0"/>
              <a:t> is a small number of people with complementary skills who are committed to a common purpose, performance goals and approach for which they hold themselves mutually accountable.”</a:t>
            </a:r>
          </a:p>
          <a:p>
            <a:pPr marL="0" indent="0" algn="r">
              <a:buNone/>
            </a:pPr>
            <a:r>
              <a:rPr lang="en" b="1" dirty="0"/>
              <a:t>Katzenbach and Smith 2017</a:t>
            </a:r>
            <a:endParaRPr lang="en-US" b="1" dirty="0"/>
          </a:p>
        </p:txBody>
      </p:sp>
    </p:spTree>
    <p:extLst>
      <p:ext uri="{BB962C8B-B14F-4D97-AF65-F5344CB8AC3E}">
        <p14:creationId xmlns:p14="http://schemas.microsoft.com/office/powerpoint/2010/main" val="113996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76E17-3130-DF4C-BE9C-BF2AA8734B85}"/>
              </a:ext>
            </a:extLst>
          </p:cNvPr>
          <p:cNvSpPr>
            <a:spLocks noGrp="1"/>
          </p:cNvSpPr>
          <p:nvPr>
            <p:ph type="title"/>
          </p:nvPr>
        </p:nvSpPr>
        <p:spPr/>
        <p:txBody>
          <a:bodyPr/>
          <a:lstStyle/>
          <a:p>
            <a:r>
              <a:rPr lang="en-US" b="1" dirty="0"/>
              <a:t>A team is not a working group</a:t>
            </a:r>
          </a:p>
        </p:txBody>
      </p:sp>
      <p:sp>
        <p:nvSpPr>
          <p:cNvPr id="3" name="Content Placeholder 2">
            <a:extLst>
              <a:ext uri="{FF2B5EF4-FFF2-40B4-BE49-F238E27FC236}">
                <a16:creationId xmlns:a16="http://schemas.microsoft.com/office/drawing/2014/main" id="{CEC10F31-7089-434A-8640-5D64C0D2C347}"/>
              </a:ext>
            </a:extLst>
          </p:cNvPr>
          <p:cNvSpPr>
            <a:spLocks noGrp="1"/>
          </p:cNvSpPr>
          <p:nvPr>
            <p:ph idx="1"/>
          </p:nvPr>
        </p:nvSpPr>
        <p:spPr/>
        <p:txBody>
          <a:bodyPr/>
          <a:lstStyle/>
          <a:p>
            <a:pPr marL="0" indent="0" algn="ctr">
              <a:buNone/>
            </a:pPr>
            <a:r>
              <a:rPr lang="en" dirty="0"/>
              <a:t>“   a </a:t>
            </a:r>
            <a:r>
              <a:rPr lang="en" b="1" dirty="0"/>
              <a:t>working group </a:t>
            </a:r>
            <a:r>
              <a:rPr lang="en" dirty="0"/>
              <a:t>is where members are coming together primarily to share information, to share best practices, or perspectives, and to make decisions to help each individual perform within his or her area of responsibility.</a:t>
            </a:r>
          </a:p>
          <a:p>
            <a:pPr marL="0" indent="0" algn="ctr">
              <a:buNone/>
            </a:pPr>
            <a:r>
              <a:rPr lang="en" dirty="0"/>
              <a:t>So there is </a:t>
            </a:r>
            <a:r>
              <a:rPr lang="en" u="sng" dirty="0"/>
              <a:t>not necessarily a shared accountability</a:t>
            </a:r>
            <a:r>
              <a:rPr lang="en" dirty="0"/>
              <a:t>, there is </a:t>
            </a:r>
            <a:r>
              <a:rPr lang="en" u="sng" dirty="0"/>
              <a:t>no common purpose</a:t>
            </a:r>
            <a:r>
              <a:rPr lang="en" dirty="0"/>
              <a:t>, at least there is not like a small group common purpose. Ultimately at the end, </a:t>
            </a:r>
            <a:r>
              <a:rPr lang="en" u="sng" dirty="0"/>
              <a:t>each individual is making their own decisions </a:t>
            </a:r>
            <a:r>
              <a:rPr lang="en" dirty="0"/>
              <a:t>about how they want to move forward and there is no collaboration, essentially.  ”</a:t>
            </a:r>
            <a:br>
              <a:rPr lang="en" dirty="0"/>
            </a:br>
            <a:endParaRPr lang="en-US" dirty="0"/>
          </a:p>
        </p:txBody>
      </p:sp>
    </p:spTree>
    <p:extLst>
      <p:ext uri="{BB962C8B-B14F-4D97-AF65-F5344CB8AC3E}">
        <p14:creationId xmlns:p14="http://schemas.microsoft.com/office/powerpoint/2010/main" val="3012338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F5D9F-D1C8-3144-AEF2-786A3121CCAC}"/>
              </a:ext>
            </a:extLst>
          </p:cNvPr>
          <p:cNvSpPr>
            <a:spLocks noGrp="1"/>
          </p:cNvSpPr>
          <p:nvPr>
            <p:ph type="title"/>
          </p:nvPr>
        </p:nvSpPr>
        <p:spPr/>
        <p:txBody>
          <a:bodyPr/>
          <a:lstStyle/>
          <a:p>
            <a:r>
              <a:rPr lang="en" b="1" dirty="0"/>
              <a:t>Katzenbach and Smith Praxis Framework</a:t>
            </a:r>
            <a:endParaRPr lang="en-US" dirty="0"/>
          </a:p>
        </p:txBody>
      </p:sp>
      <p:pic>
        <p:nvPicPr>
          <p:cNvPr id="3" name="Picture 2">
            <a:extLst>
              <a:ext uri="{FF2B5EF4-FFF2-40B4-BE49-F238E27FC236}">
                <a16:creationId xmlns:a16="http://schemas.microsoft.com/office/drawing/2014/main" id="{C7E3FFA3-3393-3848-BC64-A1CD8E1973FE}"/>
              </a:ext>
            </a:extLst>
          </p:cNvPr>
          <p:cNvPicPr>
            <a:picLocks noChangeAspect="1"/>
          </p:cNvPicPr>
          <p:nvPr/>
        </p:nvPicPr>
        <p:blipFill>
          <a:blip r:embed="rId2"/>
          <a:stretch>
            <a:fillRect/>
          </a:stretch>
        </p:blipFill>
        <p:spPr>
          <a:xfrm>
            <a:off x="2949487" y="1826155"/>
            <a:ext cx="5730787" cy="4802187"/>
          </a:xfrm>
          <a:prstGeom prst="rect">
            <a:avLst/>
          </a:prstGeom>
        </p:spPr>
      </p:pic>
    </p:spTree>
    <p:extLst>
      <p:ext uri="{BB962C8B-B14F-4D97-AF65-F5344CB8AC3E}">
        <p14:creationId xmlns:p14="http://schemas.microsoft.com/office/powerpoint/2010/main" val="351270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9AF86-CFBF-6247-A62A-4420ABB9A9E4}"/>
              </a:ext>
            </a:extLst>
          </p:cNvPr>
          <p:cNvSpPr>
            <a:spLocks noGrp="1"/>
          </p:cNvSpPr>
          <p:nvPr>
            <p:ph type="title"/>
          </p:nvPr>
        </p:nvSpPr>
        <p:spPr/>
        <p:txBody>
          <a:bodyPr>
            <a:normAutofit/>
          </a:bodyPr>
          <a:lstStyle/>
          <a:p>
            <a:r>
              <a:rPr lang="en" sz="4000" b="1" dirty="0"/>
              <a:t>Why do we need a team to do Palliative Medicine?</a:t>
            </a:r>
            <a:endParaRPr lang="en-US" sz="4000" b="1" dirty="0"/>
          </a:p>
        </p:txBody>
      </p:sp>
      <p:sp>
        <p:nvSpPr>
          <p:cNvPr id="4" name="Content Placeholder 3">
            <a:extLst>
              <a:ext uri="{FF2B5EF4-FFF2-40B4-BE49-F238E27FC236}">
                <a16:creationId xmlns:a16="http://schemas.microsoft.com/office/drawing/2014/main" id="{3A2B83FB-742D-1344-86B4-FDE25EB12524}"/>
              </a:ext>
            </a:extLst>
          </p:cNvPr>
          <p:cNvSpPr>
            <a:spLocks noGrp="1"/>
          </p:cNvSpPr>
          <p:nvPr>
            <p:ph idx="1"/>
          </p:nvPr>
        </p:nvSpPr>
        <p:spPr/>
        <p:txBody>
          <a:bodyPr>
            <a:normAutofit/>
          </a:bodyPr>
          <a:lstStyle/>
          <a:p>
            <a:r>
              <a:rPr lang="en-US" sz="3200" dirty="0"/>
              <a:t>Multidimensional and complex necessities of end-of-life patients:</a:t>
            </a:r>
          </a:p>
          <a:p>
            <a:pPr lvl="1"/>
            <a:r>
              <a:rPr lang="en-US" sz="2800" dirty="0"/>
              <a:t>Symptomatic control</a:t>
            </a:r>
          </a:p>
          <a:p>
            <a:pPr lvl="1"/>
            <a:r>
              <a:rPr lang="en-US" sz="2800" dirty="0"/>
              <a:t>Psychological attention</a:t>
            </a:r>
          </a:p>
          <a:p>
            <a:pPr lvl="1"/>
            <a:r>
              <a:rPr lang="en-US" sz="2800" dirty="0"/>
              <a:t>Spiritual attention</a:t>
            </a:r>
          </a:p>
          <a:p>
            <a:pPr lvl="1"/>
            <a:r>
              <a:rPr lang="en-US" sz="2800" dirty="0"/>
              <a:t>Family support</a:t>
            </a:r>
          </a:p>
          <a:p>
            <a:r>
              <a:rPr lang="en-US" sz="3200" dirty="0"/>
              <a:t>Plan of care coordination according to different levels and goals of care</a:t>
            </a:r>
          </a:p>
          <a:p>
            <a:r>
              <a:rPr lang="en-US" sz="3200" dirty="0"/>
              <a:t>Team support</a:t>
            </a:r>
          </a:p>
        </p:txBody>
      </p:sp>
    </p:spTree>
    <p:extLst>
      <p:ext uri="{BB962C8B-B14F-4D97-AF65-F5344CB8AC3E}">
        <p14:creationId xmlns:p14="http://schemas.microsoft.com/office/powerpoint/2010/main" val="735239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68BF6-173A-3E49-89DE-62C81C80FFEB}"/>
              </a:ext>
            </a:extLst>
          </p:cNvPr>
          <p:cNvSpPr>
            <a:spLocks noGrp="1"/>
          </p:cNvSpPr>
          <p:nvPr>
            <p:ph type="title"/>
          </p:nvPr>
        </p:nvSpPr>
        <p:spPr/>
        <p:txBody>
          <a:bodyPr/>
          <a:lstStyle/>
          <a:p>
            <a:pPr algn="ctr"/>
            <a:r>
              <a:rPr lang="en-US" b="1" dirty="0"/>
              <a:t>Team Work</a:t>
            </a:r>
          </a:p>
        </p:txBody>
      </p:sp>
      <p:sp>
        <p:nvSpPr>
          <p:cNvPr id="3" name="Text Placeholder 2">
            <a:extLst>
              <a:ext uri="{FF2B5EF4-FFF2-40B4-BE49-F238E27FC236}">
                <a16:creationId xmlns:a16="http://schemas.microsoft.com/office/drawing/2014/main" id="{2597C2BC-5117-D042-9208-C644C9EE69E2}"/>
              </a:ext>
            </a:extLst>
          </p:cNvPr>
          <p:cNvSpPr>
            <a:spLocks noGrp="1"/>
          </p:cNvSpPr>
          <p:nvPr>
            <p:ph type="body" idx="1"/>
          </p:nvPr>
        </p:nvSpPr>
        <p:spPr/>
        <p:txBody>
          <a:bodyPr/>
          <a:lstStyle/>
          <a:p>
            <a:r>
              <a:rPr lang="en-US" dirty="0"/>
              <a:t>ADVANTAGES</a:t>
            </a:r>
          </a:p>
        </p:txBody>
      </p:sp>
      <p:sp>
        <p:nvSpPr>
          <p:cNvPr id="4" name="Content Placeholder 3">
            <a:extLst>
              <a:ext uri="{FF2B5EF4-FFF2-40B4-BE49-F238E27FC236}">
                <a16:creationId xmlns:a16="http://schemas.microsoft.com/office/drawing/2014/main" id="{D823EFC3-1633-9543-A9CA-71737AD99238}"/>
              </a:ext>
            </a:extLst>
          </p:cNvPr>
          <p:cNvSpPr>
            <a:spLocks noGrp="1"/>
          </p:cNvSpPr>
          <p:nvPr>
            <p:ph sz="half" idx="2"/>
          </p:nvPr>
        </p:nvSpPr>
        <p:spPr/>
        <p:txBody>
          <a:bodyPr>
            <a:normAutofit fontScale="85000" lnSpcReduction="20000"/>
          </a:bodyPr>
          <a:lstStyle/>
          <a:p>
            <a:r>
              <a:rPr lang="en-US" dirty="0"/>
              <a:t>Leads to holistic care</a:t>
            </a:r>
          </a:p>
          <a:p>
            <a:r>
              <a:rPr lang="en-US" dirty="0"/>
              <a:t>Mutual support</a:t>
            </a:r>
          </a:p>
          <a:p>
            <a:r>
              <a:rPr lang="en-US" dirty="0"/>
              <a:t>Training</a:t>
            </a:r>
          </a:p>
          <a:p>
            <a:r>
              <a:rPr lang="en-US" dirty="0"/>
              <a:t>Recognition</a:t>
            </a:r>
          </a:p>
          <a:p>
            <a:r>
              <a:rPr lang="en-US" dirty="0"/>
              <a:t>Share responsibility and leadership</a:t>
            </a:r>
          </a:p>
          <a:p>
            <a:r>
              <a:rPr lang="en-US" dirty="0"/>
              <a:t>Professionalism</a:t>
            </a:r>
          </a:p>
          <a:p>
            <a:r>
              <a:rPr lang="en-US" dirty="0"/>
              <a:t>Experiences</a:t>
            </a:r>
          </a:p>
          <a:p>
            <a:r>
              <a:rPr lang="en-US" dirty="0"/>
              <a:t>Help for difficult decisions</a:t>
            </a:r>
          </a:p>
          <a:p>
            <a:r>
              <a:rPr lang="en-US" dirty="0"/>
              <a:t>Formal Reviews for improvement in the future (Evaluation)</a:t>
            </a:r>
          </a:p>
        </p:txBody>
      </p:sp>
      <p:sp>
        <p:nvSpPr>
          <p:cNvPr id="5" name="Text Placeholder 4">
            <a:extLst>
              <a:ext uri="{FF2B5EF4-FFF2-40B4-BE49-F238E27FC236}">
                <a16:creationId xmlns:a16="http://schemas.microsoft.com/office/drawing/2014/main" id="{9378FB9A-4D28-9E46-A764-1FD69687E002}"/>
              </a:ext>
            </a:extLst>
          </p:cNvPr>
          <p:cNvSpPr>
            <a:spLocks noGrp="1"/>
          </p:cNvSpPr>
          <p:nvPr>
            <p:ph type="body" sz="quarter" idx="3"/>
          </p:nvPr>
        </p:nvSpPr>
        <p:spPr/>
        <p:txBody>
          <a:bodyPr/>
          <a:lstStyle/>
          <a:p>
            <a:r>
              <a:rPr lang="en-US" dirty="0"/>
              <a:t>DIFFICULTIES</a:t>
            </a:r>
          </a:p>
        </p:txBody>
      </p:sp>
      <p:sp>
        <p:nvSpPr>
          <p:cNvPr id="6" name="Content Placeholder 5">
            <a:extLst>
              <a:ext uri="{FF2B5EF4-FFF2-40B4-BE49-F238E27FC236}">
                <a16:creationId xmlns:a16="http://schemas.microsoft.com/office/drawing/2014/main" id="{D879F1ED-2A68-4640-8D95-398D50EE36E7}"/>
              </a:ext>
            </a:extLst>
          </p:cNvPr>
          <p:cNvSpPr>
            <a:spLocks noGrp="1"/>
          </p:cNvSpPr>
          <p:nvPr>
            <p:ph sz="quarter" idx="4"/>
          </p:nvPr>
        </p:nvSpPr>
        <p:spPr/>
        <p:txBody>
          <a:bodyPr>
            <a:normAutofit fontScale="85000" lnSpcReduction="20000"/>
          </a:bodyPr>
          <a:lstStyle/>
          <a:p>
            <a:r>
              <a:rPr lang="en" dirty="0"/>
              <a:t>Discord</a:t>
            </a:r>
          </a:p>
          <a:p>
            <a:r>
              <a:rPr lang="en" dirty="0"/>
              <a:t>Communication problems</a:t>
            </a:r>
          </a:p>
          <a:p>
            <a:r>
              <a:rPr lang="en" dirty="0"/>
              <a:t>Time consuming</a:t>
            </a:r>
          </a:p>
          <a:p>
            <a:r>
              <a:rPr lang="en" dirty="0"/>
              <a:t>Personal relationships</a:t>
            </a:r>
          </a:p>
          <a:p>
            <a:r>
              <a:rPr lang="en" dirty="0"/>
              <a:t>Requirement</a:t>
            </a:r>
          </a:p>
          <a:p>
            <a:r>
              <a:rPr lang="en" dirty="0"/>
              <a:t>Conflicts of competences</a:t>
            </a:r>
          </a:p>
          <a:p>
            <a:r>
              <a:rPr lang="en" dirty="0"/>
              <a:t>Competitiveness</a:t>
            </a:r>
          </a:p>
          <a:p>
            <a:r>
              <a:rPr lang="en" dirty="0"/>
              <a:t>Confidentiality</a:t>
            </a:r>
            <a:endParaRPr lang="en-US" dirty="0"/>
          </a:p>
        </p:txBody>
      </p:sp>
    </p:spTree>
    <p:extLst>
      <p:ext uri="{BB962C8B-B14F-4D97-AF65-F5344CB8AC3E}">
        <p14:creationId xmlns:p14="http://schemas.microsoft.com/office/powerpoint/2010/main" val="2097905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CD9E-26FB-774A-9A40-CAB12976B634}"/>
              </a:ext>
            </a:extLst>
          </p:cNvPr>
          <p:cNvSpPr>
            <a:spLocks noGrp="1"/>
          </p:cNvSpPr>
          <p:nvPr>
            <p:ph type="title"/>
          </p:nvPr>
        </p:nvSpPr>
        <p:spPr/>
        <p:txBody>
          <a:bodyPr/>
          <a:lstStyle/>
          <a:p>
            <a:r>
              <a:rPr lang="en-US" b="1" dirty="0"/>
              <a:t>Our Team</a:t>
            </a:r>
          </a:p>
        </p:txBody>
      </p:sp>
      <p:sp>
        <p:nvSpPr>
          <p:cNvPr id="3" name="Content Placeholder 2">
            <a:extLst>
              <a:ext uri="{FF2B5EF4-FFF2-40B4-BE49-F238E27FC236}">
                <a16:creationId xmlns:a16="http://schemas.microsoft.com/office/drawing/2014/main" id="{92E2639D-AD1F-C54F-BB19-A6C769CDCE30}"/>
              </a:ext>
            </a:extLst>
          </p:cNvPr>
          <p:cNvSpPr>
            <a:spLocks noGrp="1"/>
          </p:cNvSpPr>
          <p:nvPr>
            <p:ph idx="1"/>
          </p:nvPr>
        </p:nvSpPr>
        <p:spPr/>
        <p:txBody>
          <a:bodyPr/>
          <a:lstStyle/>
          <a:p>
            <a:r>
              <a:rPr lang="en-US" dirty="0">
                <a:solidFill>
                  <a:srgbClr val="FF0000"/>
                </a:solidFill>
              </a:rPr>
              <a:t>Explain your team structure and your team dynamics in two slides</a:t>
            </a:r>
          </a:p>
        </p:txBody>
      </p:sp>
    </p:spTree>
    <p:extLst>
      <p:ext uri="{BB962C8B-B14F-4D97-AF65-F5344CB8AC3E}">
        <p14:creationId xmlns:p14="http://schemas.microsoft.com/office/powerpoint/2010/main" val="1706650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CD9E-26FB-774A-9A40-CAB12976B634}"/>
              </a:ext>
            </a:extLst>
          </p:cNvPr>
          <p:cNvSpPr>
            <a:spLocks noGrp="1"/>
          </p:cNvSpPr>
          <p:nvPr>
            <p:ph type="title"/>
          </p:nvPr>
        </p:nvSpPr>
        <p:spPr/>
        <p:txBody>
          <a:bodyPr/>
          <a:lstStyle/>
          <a:p>
            <a:r>
              <a:rPr lang="en-US" b="1" dirty="0"/>
              <a:t>Our Team</a:t>
            </a:r>
          </a:p>
        </p:txBody>
      </p:sp>
      <p:sp>
        <p:nvSpPr>
          <p:cNvPr id="3" name="Content Placeholder 2">
            <a:extLst>
              <a:ext uri="{FF2B5EF4-FFF2-40B4-BE49-F238E27FC236}">
                <a16:creationId xmlns:a16="http://schemas.microsoft.com/office/drawing/2014/main" id="{92E2639D-AD1F-C54F-BB19-A6C769CDCE30}"/>
              </a:ext>
            </a:extLst>
          </p:cNvPr>
          <p:cNvSpPr>
            <a:spLocks noGrp="1"/>
          </p:cNvSpPr>
          <p:nvPr>
            <p:ph idx="1"/>
          </p:nvPr>
        </p:nvSpPr>
        <p:spPr/>
        <p:txBody>
          <a:bodyPr/>
          <a:lstStyle/>
          <a:p>
            <a:r>
              <a:rPr lang="en-US" dirty="0">
                <a:solidFill>
                  <a:srgbClr val="FF0000"/>
                </a:solidFill>
              </a:rPr>
              <a:t>Explain your team structure and your team dynamics in two slides</a:t>
            </a:r>
          </a:p>
        </p:txBody>
      </p:sp>
    </p:spTree>
    <p:extLst>
      <p:ext uri="{BB962C8B-B14F-4D97-AF65-F5344CB8AC3E}">
        <p14:creationId xmlns:p14="http://schemas.microsoft.com/office/powerpoint/2010/main" val="3327225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587</Words>
  <Application>Microsoft Macintosh PowerPoint</Application>
  <PresentationFormat>Widescreen</PresentationFormat>
  <Paragraphs>91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Team work in Palliative Care</vt:lpstr>
      <vt:lpstr>CLASS INDEX</vt:lpstr>
      <vt:lpstr>What is a team?</vt:lpstr>
      <vt:lpstr>A team is not a working group</vt:lpstr>
      <vt:lpstr>Katzenbach and Smith Praxis Framework</vt:lpstr>
      <vt:lpstr>Why do we need a team to do Palliative Medicine?</vt:lpstr>
      <vt:lpstr>Team Work</vt:lpstr>
      <vt:lpstr>Our Team</vt:lpstr>
      <vt:lpstr>Our Team</vt:lpstr>
      <vt:lpstr>TEAM COMMUNICATION</vt:lpstr>
      <vt:lpstr>FEEDBACK</vt:lpstr>
      <vt:lpstr>FEEDBACK</vt:lpstr>
      <vt:lpstr>HOW TO PROVIDE FEEDBACK</vt:lpstr>
      <vt:lpstr>A GOOD TEAM IS THE BEST SEAT-BELT</vt:lpstr>
      <vt:lpstr>EXERCISE PROPOSALS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 work in Palliative Care</dc:title>
  <dc:creator>anoguera@unav.es</dc:creator>
  <cp:lastModifiedBy>anoguera@unav.es</cp:lastModifiedBy>
  <cp:revision>9</cp:revision>
  <dcterms:created xsi:type="dcterms:W3CDTF">2019-05-13T12:36:09Z</dcterms:created>
  <dcterms:modified xsi:type="dcterms:W3CDTF">2019-05-13T14:40:20Z</dcterms:modified>
</cp:coreProperties>
</file>