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4" r:id="rId1"/>
  </p:sldMasterIdLst>
  <p:notesMasterIdLst>
    <p:notesMasterId r:id="rId37"/>
  </p:notesMasterIdLst>
  <p:sldIdLst>
    <p:sldId id="256" r:id="rId2"/>
    <p:sldId id="258" r:id="rId3"/>
    <p:sldId id="259" r:id="rId4"/>
    <p:sldId id="467" r:id="rId5"/>
    <p:sldId id="269" r:id="rId6"/>
    <p:sldId id="270" r:id="rId7"/>
    <p:sldId id="369" r:id="rId8"/>
    <p:sldId id="370" r:id="rId9"/>
    <p:sldId id="373" r:id="rId10"/>
    <p:sldId id="382" r:id="rId11"/>
    <p:sldId id="385" r:id="rId12"/>
    <p:sldId id="475" r:id="rId13"/>
    <p:sldId id="465" r:id="rId14"/>
    <p:sldId id="464" r:id="rId15"/>
    <p:sldId id="476" r:id="rId16"/>
    <p:sldId id="477" r:id="rId17"/>
    <p:sldId id="387" r:id="rId18"/>
    <p:sldId id="478" r:id="rId19"/>
    <p:sldId id="480" r:id="rId20"/>
    <p:sldId id="468" r:id="rId21"/>
    <p:sldId id="469" r:id="rId22"/>
    <p:sldId id="470" r:id="rId23"/>
    <p:sldId id="471" r:id="rId24"/>
    <p:sldId id="335" r:id="rId25"/>
    <p:sldId id="472" r:id="rId26"/>
    <p:sldId id="473" r:id="rId27"/>
    <p:sldId id="474" r:id="rId28"/>
    <p:sldId id="304" r:id="rId29"/>
    <p:sldId id="305" r:id="rId30"/>
    <p:sldId id="309" r:id="rId31"/>
    <p:sldId id="310" r:id="rId32"/>
    <p:sldId id="482" r:id="rId33"/>
    <p:sldId id="423" r:id="rId34"/>
    <p:sldId id="422" r:id="rId35"/>
    <p:sldId id="257"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0063"/>
    <a:srgbClr val="F7AE20"/>
    <a:srgbClr val="ED7324"/>
    <a:srgbClr val="0064A0"/>
    <a:srgbClr val="771D82"/>
    <a:srgbClr val="288ABA"/>
    <a:srgbClr val="131D82"/>
    <a:srgbClr val="8CBE42"/>
    <a:srgbClr val="AA0533"/>
    <a:srgbClr val="4C23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5195" autoAdjust="0"/>
  </p:normalViewPr>
  <p:slideViewPr>
    <p:cSldViewPr>
      <p:cViewPr>
        <p:scale>
          <a:sx n="114" d="100"/>
          <a:sy n="114" d="100"/>
        </p:scale>
        <p:origin x="-1470" y="-18"/>
      </p:cViewPr>
      <p:guideLst>
        <p:guide orient="horz" pos="2160"/>
        <p:guide pos="2880"/>
      </p:guideLst>
    </p:cSldViewPr>
  </p:slideViewPr>
  <p:notesTextViewPr>
    <p:cViewPr>
      <p:scale>
        <a:sx n="1" d="1"/>
        <a:sy n="1" d="1"/>
      </p:scale>
      <p:origin x="0" y="0"/>
    </p:cViewPr>
  </p:notesTextViewPr>
  <p:gridSpacing cx="81011" cy="81011"/>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B736E2-4A55-4F21-AE7E-B2AD03EB9375}"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5A81BE80-22F7-4D7B-9DD9-96833D54503D}">
      <dgm:prSet phldrT="[Text]"/>
      <dgm:spPr/>
      <dgm:t>
        <a:bodyPr/>
        <a:lstStyle/>
        <a:p>
          <a:r>
            <a:rPr lang="en-US" dirty="0"/>
            <a:t>Patient &amp; family </a:t>
          </a:r>
        </a:p>
      </dgm:t>
    </dgm:pt>
    <dgm:pt modelId="{E9B94595-8D53-4265-B837-FD4265453723}" type="parTrans" cxnId="{380B0F75-42A5-4272-9AE7-13DCF2892AD7}">
      <dgm:prSet/>
      <dgm:spPr/>
      <dgm:t>
        <a:bodyPr/>
        <a:lstStyle/>
        <a:p>
          <a:endParaRPr lang="en-US"/>
        </a:p>
      </dgm:t>
    </dgm:pt>
    <dgm:pt modelId="{CB3F2F51-E4FF-48E3-BD7F-7F626A1D4F2A}" type="sibTrans" cxnId="{380B0F75-42A5-4272-9AE7-13DCF2892AD7}">
      <dgm:prSet/>
      <dgm:spPr/>
      <dgm:t>
        <a:bodyPr/>
        <a:lstStyle/>
        <a:p>
          <a:endParaRPr lang="en-US"/>
        </a:p>
      </dgm:t>
    </dgm:pt>
    <dgm:pt modelId="{C1E13BCF-8AA7-4780-ACD5-6D46A445B134}">
      <dgm:prSet phldrT="[Text]" custT="1"/>
      <dgm:spPr>
        <a:solidFill>
          <a:srgbClr val="F32126"/>
        </a:solidFill>
      </dgm:spPr>
      <dgm:t>
        <a:bodyPr/>
        <a:lstStyle/>
        <a:p>
          <a:r>
            <a:rPr lang="en-US" sz="2800" dirty="0"/>
            <a:t>Physical</a:t>
          </a:r>
          <a:endParaRPr lang="en-US" sz="1200" dirty="0"/>
        </a:p>
      </dgm:t>
    </dgm:pt>
    <dgm:pt modelId="{0C29F9B7-22DB-46BA-B893-884BFFD5756D}" type="parTrans" cxnId="{00ABA5B9-9D3D-40D9-9F83-9552F2E8F73A}">
      <dgm:prSet/>
      <dgm:spPr/>
      <dgm:t>
        <a:bodyPr/>
        <a:lstStyle/>
        <a:p>
          <a:endParaRPr lang="en-US"/>
        </a:p>
      </dgm:t>
    </dgm:pt>
    <dgm:pt modelId="{F8838B8C-CA01-43AB-8A15-0198642B668F}" type="sibTrans" cxnId="{00ABA5B9-9D3D-40D9-9F83-9552F2E8F73A}">
      <dgm:prSet/>
      <dgm:spPr/>
      <dgm:t>
        <a:bodyPr/>
        <a:lstStyle/>
        <a:p>
          <a:endParaRPr lang="en-US"/>
        </a:p>
      </dgm:t>
    </dgm:pt>
    <dgm:pt modelId="{F39E6440-8AC3-4F78-A13F-64CDC14D9F19}">
      <dgm:prSet phldrT="[Text]" custT="1"/>
      <dgm:spPr>
        <a:solidFill>
          <a:srgbClr val="08B82A"/>
        </a:solidFill>
      </dgm:spPr>
      <dgm:t>
        <a:bodyPr/>
        <a:lstStyle/>
        <a:p>
          <a:r>
            <a:rPr lang="en-US" sz="2000" dirty="0"/>
            <a:t>Psychological</a:t>
          </a:r>
          <a:endParaRPr lang="en-US" sz="2400" dirty="0"/>
        </a:p>
      </dgm:t>
    </dgm:pt>
    <dgm:pt modelId="{64EC31BD-DC69-44D4-8661-E8CD629B40D2}" type="parTrans" cxnId="{053F9BF8-A322-4148-A890-4375F1B42838}">
      <dgm:prSet/>
      <dgm:spPr/>
      <dgm:t>
        <a:bodyPr/>
        <a:lstStyle/>
        <a:p>
          <a:endParaRPr lang="en-US"/>
        </a:p>
      </dgm:t>
    </dgm:pt>
    <dgm:pt modelId="{C06CA177-36A7-444E-94D9-DB8266820F25}" type="sibTrans" cxnId="{053F9BF8-A322-4148-A890-4375F1B42838}">
      <dgm:prSet/>
      <dgm:spPr/>
      <dgm:t>
        <a:bodyPr/>
        <a:lstStyle/>
        <a:p>
          <a:endParaRPr lang="en-US"/>
        </a:p>
      </dgm:t>
    </dgm:pt>
    <dgm:pt modelId="{A2C7A9FD-0DD7-4A4E-BB26-5A92A7BA951B}">
      <dgm:prSet phldrT="[Text]" custT="1"/>
      <dgm:spPr>
        <a:solidFill>
          <a:srgbClr val="F7AE20"/>
        </a:solidFill>
      </dgm:spPr>
      <dgm:t>
        <a:bodyPr/>
        <a:lstStyle/>
        <a:p>
          <a:r>
            <a:rPr lang="en-US" sz="2800" dirty="0"/>
            <a:t>Social</a:t>
          </a:r>
          <a:endParaRPr lang="en-US" sz="1200" dirty="0"/>
        </a:p>
      </dgm:t>
    </dgm:pt>
    <dgm:pt modelId="{23873569-1325-4442-B2FB-7E4659BA7004}" type="parTrans" cxnId="{D9E66C33-B42C-4359-93FD-8969EEBA1F62}">
      <dgm:prSet/>
      <dgm:spPr/>
      <dgm:t>
        <a:bodyPr/>
        <a:lstStyle/>
        <a:p>
          <a:endParaRPr lang="en-US"/>
        </a:p>
      </dgm:t>
    </dgm:pt>
    <dgm:pt modelId="{B9D973F1-396E-4459-87D9-6B72A9CF7F11}" type="sibTrans" cxnId="{D9E66C33-B42C-4359-93FD-8969EEBA1F62}">
      <dgm:prSet/>
      <dgm:spPr/>
      <dgm:t>
        <a:bodyPr/>
        <a:lstStyle/>
        <a:p>
          <a:endParaRPr lang="en-US"/>
        </a:p>
      </dgm:t>
    </dgm:pt>
    <dgm:pt modelId="{11A692C9-1BD7-4243-9211-080E5C30C771}">
      <dgm:prSet phldrT="[Text]" custT="1"/>
      <dgm:spPr>
        <a:solidFill>
          <a:srgbClr val="A379EF"/>
        </a:solidFill>
      </dgm:spPr>
      <dgm:t>
        <a:bodyPr/>
        <a:lstStyle/>
        <a:p>
          <a:r>
            <a:rPr lang="en-US" sz="2800" dirty="0"/>
            <a:t>Spiritual</a:t>
          </a:r>
          <a:endParaRPr lang="en-US" sz="1200" dirty="0"/>
        </a:p>
      </dgm:t>
    </dgm:pt>
    <dgm:pt modelId="{E66983DE-2242-47EE-A150-C5B810C89E65}" type="parTrans" cxnId="{406E12F6-7E03-4170-8E0D-B2CE0F5AC0E8}">
      <dgm:prSet/>
      <dgm:spPr/>
      <dgm:t>
        <a:bodyPr/>
        <a:lstStyle/>
        <a:p>
          <a:endParaRPr lang="en-US"/>
        </a:p>
      </dgm:t>
    </dgm:pt>
    <dgm:pt modelId="{E3DEFFEB-18C7-4CC1-A0B2-19DAB2302267}" type="sibTrans" cxnId="{406E12F6-7E03-4170-8E0D-B2CE0F5AC0E8}">
      <dgm:prSet/>
      <dgm:spPr/>
      <dgm:t>
        <a:bodyPr/>
        <a:lstStyle/>
        <a:p>
          <a:endParaRPr lang="en-US"/>
        </a:p>
      </dgm:t>
    </dgm:pt>
    <dgm:pt modelId="{9BAAE26A-61C1-49C4-B1DB-D467A38C54FC}" type="pres">
      <dgm:prSet presAssocID="{4EB736E2-4A55-4F21-AE7E-B2AD03EB9375}" presName="Name0" presStyleCnt="0">
        <dgm:presLayoutVars>
          <dgm:chMax val="1"/>
          <dgm:dir/>
          <dgm:animLvl val="ctr"/>
          <dgm:resizeHandles val="exact"/>
        </dgm:presLayoutVars>
      </dgm:prSet>
      <dgm:spPr/>
      <dgm:t>
        <a:bodyPr/>
        <a:lstStyle/>
        <a:p>
          <a:endParaRPr lang="en-IE"/>
        </a:p>
      </dgm:t>
    </dgm:pt>
    <dgm:pt modelId="{7D119495-E8B7-4CA0-BBA9-4AA37926D791}" type="pres">
      <dgm:prSet presAssocID="{5A81BE80-22F7-4D7B-9DD9-96833D54503D}" presName="centerShape" presStyleLbl="node0" presStyleIdx="0" presStyleCnt="1"/>
      <dgm:spPr/>
      <dgm:t>
        <a:bodyPr/>
        <a:lstStyle/>
        <a:p>
          <a:endParaRPr lang="en-IE"/>
        </a:p>
      </dgm:t>
    </dgm:pt>
    <dgm:pt modelId="{9A376A1A-DA69-4BAB-9764-DA554F9075D3}" type="pres">
      <dgm:prSet presAssocID="{C1E13BCF-8AA7-4780-ACD5-6D46A445B134}" presName="node" presStyleLbl="node1" presStyleIdx="0" presStyleCnt="4" custScaleX="153608" custScaleY="140347">
        <dgm:presLayoutVars>
          <dgm:bulletEnabled val="1"/>
        </dgm:presLayoutVars>
      </dgm:prSet>
      <dgm:spPr/>
      <dgm:t>
        <a:bodyPr/>
        <a:lstStyle/>
        <a:p>
          <a:endParaRPr lang="en-IE"/>
        </a:p>
      </dgm:t>
    </dgm:pt>
    <dgm:pt modelId="{BE4005AF-68EB-4128-8D0C-9355F8FD9A6F}" type="pres">
      <dgm:prSet presAssocID="{C1E13BCF-8AA7-4780-ACD5-6D46A445B134}" presName="dummy" presStyleCnt="0"/>
      <dgm:spPr/>
    </dgm:pt>
    <dgm:pt modelId="{D1ED68CD-2726-478F-A00A-844B8DFAB882}" type="pres">
      <dgm:prSet presAssocID="{F8838B8C-CA01-43AB-8A15-0198642B668F}" presName="sibTrans" presStyleLbl="sibTrans2D1" presStyleIdx="0" presStyleCnt="4"/>
      <dgm:spPr/>
      <dgm:t>
        <a:bodyPr/>
        <a:lstStyle/>
        <a:p>
          <a:endParaRPr lang="en-IE"/>
        </a:p>
      </dgm:t>
    </dgm:pt>
    <dgm:pt modelId="{2F609C40-F0B0-457D-BAE3-0EFC3EA6EC08}" type="pres">
      <dgm:prSet presAssocID="{F39E6440-8AC3-4F78-A13F-64CDC14D9F19}" presName="node" presStyleLbl="node1" presStyleIdx="1" presStyleCnt="4" custScaleX="156955" custScaleY="163299">
        <dgm:presLayoutVars>
          <dgm:bulletEnabled val="1"/>
        </dgm:presLayoutVars>
      </dgm:prSet>
      <dgm:spPr/>
      <dgm:t>
        <a:bodyPr/>
        <a:lstStyle/>
        <a:p>
          <a:endParaRPr lang="en-IE"/>
        </a:p>
      </dgm:t>
    </dgm:pt>
    <dgm:pt modelId="{0E5B09C8-A420-43E9-A465-B71D9099449A}" type="pres">
      <dgm:prSet presAssocID="{F39E6440-8AC3-4F78-A13F-64CDC14D9F19}" presName="dummy" presStyleCnt="0"/>
      <dgm:spPr/>
    </dgm:pt>
    <dgm:pt modelId="{570ACA9B-9BC5-475B-934F-CCC015AFAD2A}" type="pres">
      <dgm:prSet presAssocID="{C06CA177-36A7-444E-94D9-DB8266820F25}" presName="sibTrans" presStyleLbl="sibTrans2D1" presStyleIdx="1" presStyleCnt="4"/>
      <dgm:spPr/>
      <dgm:t>
        <a:bodyPr/>
        <a:lstStyle/>
        <a:p>
          <a:endParaRPr lang="en-IE"/>
        </a:p>
      </dgm:t>
    </dgm:pt>
    <dgm:pt modelId="{B43A6D11-210E-420C-ADC9-E5AD6131229E}" type="pres">
      <dgm:prSet presAssocID="{A2C7A9FD-0DD7-4A4E-BB26-5A92A7BA951B}" presName="node" presStyleLbl="node1" presStyleIdx="2" presStyleCnt="4" custScaleX="139353" custScaleY="134271">
        <dgm:presLayoutVars>
          <dgm:bulletEnabled val="1"/>
        </dgm:presLayoutVars>
      </dgm:prSet>
      <dgm:spPr/>
      <dgm:t>
        <a:bodyPr/>
        <a:lstStyle/>
        <a:p>
          <a:endParaRPr lang="en-IE"/>
        </a:p>
      </dgm:t>
    </dgm:pt>
    <dgm:pt modelId="{1F8A301B-8749-47BC-9B86-8C739FCE9FD7}" type="pres">
      <dgm:prSet presAssocID="{A2C7A9FD-0DD7-4A4E-BB26-5A92A7BA951B}" presName="dummy" presStyleCnt="0"/>
      <dgm:spPr/>
    </dgm:pt>
    <dgm:pt modelId="{D2B56143-6FEE-4A64-BE44-5F35DDB48556}" type="pres">
      <dgm:prSet presAssocID="{B9D973F1-396E-4459-87D9-6B72A9CF7F11}" presName="sibTrans" presStyleLbl="sibTrans2D1" presStyleIdx="2" presStyleCnt="4"/>
      <dgm:spPr/>
      <dgm:t>
        <a:bodyPr/>
        <a:lstStyle/>
        <a:p>
          <a:endParaRPr lang="en-IE"/>
        </a:p>
      </dgm:t>
    </dgm:pt>
    <dgm:pt modelId="{46CF87FE-6027-47D3-9639-5E521899AD7F}" type="pres">
      <dgm:prSet presAssocID="{11A692C9-1BD7-4243-9211-080E5C30C771}" presName="node" presStyleLbl="node1" presStyleIdx="3" presStyleCnt="4" custScaleX="147100" custScaleY="158269">
        <dgm:presLayoutVars>
          <dgm:bulletEnabled val="1"/>
        </dgm:presLayoutVars>
      </dgm:prSet>
      <dgm:spPr/>
      <dgm:t>
        <a:bodyPr/>
        <a:lstStyle/>
        <a:p>
          <a:endParaRPr lang="en-IE"/>
        </a:p>
      </dgm:t>
    </dgm:pt>
    <dgm:pt modelId="{EE025602-3520-4342-B39C-0002DB7C9B45}" type="pres">
      <dgm:prSet presAssocID="{11A692C9-1BD7-4243-9211-080E5C30C771}" presName="dummy" presStyleCnt="0"/>
      <dgm:spPr/>
    </dgm:pt>
    <dgm:pt modelId="{153EE767-6C26-46FE-A846-56748FE4B72B}" type="pres">
      <dgm:prSet presAssocID="{E3DEFFEB-18C7-4CC1-A0B2-19DAB2302267}" presName="sibTrans" presStyleLbl="sibTrans2D1" presStyleIdx="3" presStyleCnt="4"/>
      <dgm:spPr/>
      <dgm:t>
        <a:bodyPr/>
        <a:lstStyle/>
        <a:p>
          <a:endParaRPr lang="en-IE"/>
        </a:p>
      </dgm:t>
    </dgm:pt>
  </dgm:ptLst>
  <dgm:cxnLst>
    <dgm:cxn modelId="{B7873831-8580-445C-9D85-64544AE1AB78}" type="presOf" srcId="{B9D973F1-396E-4459-87D9-6B72A9CF7F11}" destId="{D2B56143-6FEE-4A64-BE44-5F35DDB48556}" srcOrd="0" destOrd="0" presId="urn:microsoft.com/office/officeart/2005/8/layout/radial6"/>
    <dgm:cxn modelId="{1E38D1DE-3748-46C5-9F25-73C046F5BA17}" type="presOf" srcId="{A2C7A9FD-0DD7-4A4E-BB26-5A92A7BA951B}" destId="{B43A6D11-210E-420C-ADC9-E5AD6131229E}" srcOrd="0" destOrd="0" presId="urn:microsoft.com/office/officeart/2005/8/layout/radial6"/>
    <dgm:cxn modelId="{D9E66C33-B42C-4359-93FD-8969EEBA1F62}" srcId="{5A81BE80-22F7-4D7B-9DD9-96833D54503D}" destId="{A2C7A9FD-0DD7-4A4E-BB26-5A92A7BA951B}" srcOrd="2" destOrd="0" parTransId="{23873569-1325-4442-B2FB-7E4659BA7004}" sibTransId="{B9D973F1-396E-4459-87D9-6B72A9CF7F11}"/>
    <dgm:cxn modelId="{F2338A7C-8287-450D-96E2-83FEED783829}" type="presOf" srcId="{5A81BE80-22F7-4D7B-9DD9-96833D54503D}" destId="{7D119495-E8B7-4CA0-BBA9-4AA37926D791}" srcOrd="0" destOrd="0" presId="urn:microsoft.com/office/officeart/2005/8/layout/radial6"/>
    <dgm:cxn modelId="{C8CDDAEC-78CA-4554-AA09-4C1E4000E719}" type="presOf" srcId="{C06CA177-36A7-444E-94D9-DB8266820F25}" destId="{570ACA9B-9BC5-475B-934F-CCC015AFAD2A}" srcOrd="0" destOrd="0" presId="urn:microsoft.com/office/officeart/2005/8/layout/radial6"/>
    <dgm:cxn modelId="{406E12F6-7E03-4170-8E0D-B2CE0F5AC0E8}" srcId="{5A81BE80-22F7-4D7B-9DD9-96833D54503D}" destId="{11A692C9-1BD7-4243-9211-080E5C30C771}" srcOrd="3" destOrd="0" parTransId="{E66983DE-2242-47EE-A150-C5B810C89E65}" sibTransId="{E3DEFFEB-18C7-4CC1-A0B2-19DAB2302267}"/>
    <dgm:cxn modelId="{053F9BF8-A322-4148-A890-4375F1B42838}" srcId="{5A81BE80-22F7-4D7B-9DD9-96833D54503D}" destId="{F39E6440-8AC3-4F78-A13F-64CDC14D9F19}" srcOrd="1" destOrd="0" parTransId="{64EC31BD-DC69-44D4-8661-E8CD629B40D2}" sibTransId="{C06CA177-36A7-444E-94D9-DB8266820F25}"/>
    <dgm:cxn modelId="{00ABA5B9-9D3D-40D9-9F83-9552F2E8F73A}" srcId="{5A81BE80-22F7-4D7B-9DD9-96833D54503D}" destId="{C1E13BCF-8AA7-4780-ACD5-6D46A445B134}" srcOrd="0" destOrd="0" parTransId="{0C29F9B7-22DB-46BA-B893-884BFFD5756D}" sibTransId="{F8838B8C-CA01-43AB-8A15-0198642B668F}"/>
    <dgm:cxn modelId="{45DBE64B-2153-49A3-B6AF-38A9A5827025}" type="presOf" srcId="{F8838B8C-CA01-43AB-8A15-0198642B668F}" destId="{D1ED68CD-2726-478F-A00A-844B8DFAB882}" srcOrd="0" destOrd="0" presId="urn:microsoft.com/office/officeart/2005/8/layout/radial6"/>
    <dgm:cxn modelId="{7EAC7210-0CA3-4368-95E1-7028588DF53E}" type="presOf" srcId="{C1E13BCF-8AA7-4780-ACD5-6D46A445B134}" destId="{9A376A1A-DA69-4BAB-9764-DA554F9075D3}" srcOrd="0" destOrd="0" presId="urn:microsoft.com/office/officeart/2005/8/layout/radial6"/>
    <dgm:cxn modelId="{380B0F75-42A5-4272-9AE7-13DCF2892AD7}" srcId="{4EB736E2-4A55-4F21-AE7E-B2AD03EB9375}" destId="{5A81BE80-22F7-4D7B-9DD9-96833D54503D}" srcOrd="0" destOrd="0" parTransId="{E9B94595-8D53-4265-B837-FD4265453723}" sibTransId="{CB3F2F51-E4FF-48E3-BD7F-7F626A1D4F2A}"/>
    <dgm:cxn modelId="{E340C962-20EB-4029-AF25-3B48355D2569}" type="presOf" srcId="{E3DEFFEB-18C7-4CC1-A0B2-19DAB2302267}" destId="{153EE767-6C26-46FE-A846-56748FE4B72B}" srcOrd="0" destOrd="0" presId="urn:microsoft.com/office/officeart/2005/8/layout/radial6"/>
    <dgm:cxn modelId="{6936FCDC-7982-4E5E-99DA-F6A86585F3EF}" type="presOf" srcId="{4EB736E2-4A55-4F21-AE7E-B2AD03EB9375}" destId="{9BAAE26A-61C1-49C4-B1DB-D467A38C54FC}" srcOrd="0" destOrd="0" presId="urn:microsoft.com/office/officeart/2005/8/layout/radial6"/>
    <dgm:cxn modelId="{79C2EA8B-8F48-4F76-93A8-A88350CD29A3}" type="presOf" srcId="{11A692C9-1BD7-4243-9211-080E5C30C771}" destId="{46CF87FE-6027-47D3-9639-5E521899AD7F}" srcOrd="0" destOrd="0" presId="urn:microsoft.com/office/officeart/2005/8/layout/radial6"/>
    <dgm:cxn modelId="{4CCE10F5-8B35-4C89-AA70-F623FCC35881}" type="presOf" srcId="{F39E6440-8AC3-4F78-A13F-64CDC14D9F19}" destId="{2F609C40-F0B0-457D-BAE3-0EFC3EA6EC08}" srcOrd="0" destOrd="0" presId="urn:microsoft.com/office/officeart/2005/8/layout/radial6"/>
    <dgm:cxn modelId="{F1B2496C-649C-437D-83D1-CFE339A7D91F}" type="presParOf" srcId="{9BAAE26A-61C1-49C4-B1DB-D467A38C54FC}" destId="{7D119495-E8B7-4CA0-BBA9-4AA37926D791}" srcOrd="0" destOrd="0" presId="urn:microsoft.com/office/officeart/2005/8/layout/radial6"/>
    <dgm:cxn modelId="{1D9558C6-1B2F-4C33-BCDF-13A91FB2CE4E}" type="presParOf" srcId="{9BAAE26A-61C1-49C4-B1DB-D467A38C54FC}" destId="{9A376A1A-DA69-4BAB-9764-DA554F9075D3}" srcOrd="1" destOrd="0" presId="urn:microsoft.com/office/officeart/2005/8/layout/radial6"/>
    <dgm:cxn modelId="{02D2956F-37D3-488D-853F-787D911B7EB3}" type="presParOf" srcId="{9BAAE26A-61C1-49C4-B1DB-D467A38C54FC}" destId="{BE4005AF-68EB-4128-8D0C-9355F8FD9A6F}" srcOrd="2" destOrd="0" presId="urn:microsoft.com/office/officeart/2005/8/layout/radial6"/>
    <dgm:cxn modelId="{D1284CAC-32F1-4644-829A-72D378A24C12}" type="presParOf" srcId="{9BAAE26A-61C1-49C4-B1DB-D467A38C54FC}" destId="{D1ED68CD-2726-478F-A00A-844B8DFAB882}" srcOrd="3" destOrd="0" presId="urn:microsoft.com/office/officeart/2005/8/layout/radial6"/>
    <dgm:cxn modelId="{FEF64B9D-456F-4B40-A00E-E407CDD60059}" type="presParOf" srcId="{9BAAE26A-61C1-49C4-B1DB-D467A38C54FC}" destId="{2F609C40-F0B0-457D-BAE3-0EFC3EA6EC08}" srcOrd="4" destOrd="0" presId="urn:microsoft.com/office/officeart/2005/8/layout/radial6"/>
    <dgm:cxn modelId="{2EB8D964-A2E7-4E7A-95DC-FC48CF389FFD}" type="presParOf" srcId="{9BAAE26A-61C1-49C4-B1DB-D467A38C54FC}" destId="{0E5B09C8-A420-43E9-A465-B71D9099449A}" srcOrd="5" destOrd="0" presId="urn:microsoft.com/office/officeart/2005/8/layout/radial6"/>
    <dgm:cxn modelId="{7DD6E3CB-8214-4907-A21E-5232E37EC7F2}" type="presParOf" srcId="{9BAAE26A-61C1-49C4-B1DB-D467A38C54FC}" destId="{570ACA9B-9BC5-475B-934F-CCC015AFAD2A}" srcOrd="6" destOrd="0" presId="urn:microsoft.com/office/officeart/2005/8/layout/radial6"/>
    <dgm:cxn modelId="{A1E395E7-83B3-4FF2-956D-24A328A4A052}" type="presParOf" srcId="{9BAAE26A-61C1-49C4-B1DB-D467A38C54FC}" destId="{B43A6D11-210E-420C-ADC9-E5AD6131229E}" srcOrd="7" destOrd="0" presId="urn:microsoft.com/office/officeart/2005/8/layout/radial6"/>
    <dgm:cxn modelId="{DFDF5FF4-DE1E-4190-808C-7ACC22113D3F}" type="presParOf" srcId="{9BAAE26A-61C1-49C4-B1DB-D467A38C54FC}" destId="{1F8A301B-8749-47BC-9B86-8C739FCE9FD7}" srcOrd="8" destOrd="0" presId="urn:microsoft.com/office/officeart/2005/8/layout/radial6"/>
    <dgm:cxn modelId="{1BBF3B95-A681-4A97-AD51-A37F0FB67082}" type="presParOf" srcId="{9BAAE26A-61C1-49C4-B1DB-D467A38C54FC}" destId="{D2B56143-6FEE-4A64-BE44-5F35DDB48556}" srcOrd="9" destOrd="0" presId="urn:microsoft.com/office/officeart/2005/8/layout/radial6"/>
    <dgm:cxn modelId="{FBD01494-47D4-4063-AF0B-D13A7CA36A24}" type="presParOf" srcId="{9BAAE26A-61C1-49C4-B1DB-D467A38C54FC}" destId="{46CF87FE-6027-47D3-9639-5E521899AD7F}" srcOrd="10" destOrd="0" presId="urn:microsoft.com/office/officeart/2005/8/layout/radial6"/>
    <dgm:cxn modelId="{526F0A97-32E8-4127-AF0A-52DB248C8597}" type="presParOf" srcId="{9BAAE26A-61C1-49C4-B1DB-D467A38C54FC}" destId="{EE025602-3520-4342-B39C-0002DB7C9B45}" srcOrd="11" destOrd="0" presId="urn:microsoft.com/office/officeart/2005/8/layout/radial6"/>
    <dgm:cxn modelId="{34002119-1C78-452E-8887-07C1FA1032A4}" type="presParOf" srcId="{9BAAE26A-61C1-49C4-B1DB-D467A38C54FC}" destId="{153EE767-6C26-46FE-A846-56748FE4B72B}"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B5681E-01C7-43CE-8EFB-E5003C2C39E5}" type="datetimeFigureOut">
              <a:rPr lang="en-US" smtClean="0"/>
              <a:t>2/19/2020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6EF830-A722-47E4-B5AD-9629A46A3CC5}" type="slidenum">
              <a:rPr lang="en-US" smtClean="0"/>
              <a:t>‹#›</a:t>
            </a:fld>
            <a:endParaRPr lang="en-US"/>
          </a:p>
        </p:txBody>
      </p:sp>
    </p:spTree>
    <p:extLst>
      <p:ext uri="{BB962C8B-B14F-4D97-AF65-F5344CB8AC3E}">
        <p14:creationId xmlns:p14="http://schemas.microsoft.com/office/powerpoint/2010/main" val="39611011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a:extLst>
              <a:ext uri="{FF2B5EF4-FFF2-40B4-BE49-F238E27FC236}">
                <a16:creationId xmlns:a16="http://schemas.microsoft.com/office/drawing/2014/main" xmlns="" id="{E6756FC8-FCAB-4407-A4C4-941C3371477C}"/>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011259E9-E273-46F4-AD24-0879071C238A}" type="slidenum">
              <a:rPr lang="en-US" altLang="en-US" smtClean="0"/>
              <a:pPr>
                <a:spcBef>
                  <a:spcPct val="0"/>
                </a:spcBef>
              </a:pPr>
              <a:t>5</a:t>
            </a:fld>
            <a:endParaRPr lang="en-US" altLang="en-US"/>
          </a:p>
        </p:txBody>
      </p:sp>
      <p:sp>
        <p:nvSpPr>
          <p:cNvPr id="37890" name="Rectangle 2">
            <a:extLst>
              <a:ext uri="{FF2B5EF4-FFF2-40B4-BE49-F238E27FC236}">
                <a16:creationId xmlns:a16="http://schemas.microsoft.com/office/drawing/2014/main" xmlns="" id="{8AAECDFF-A996-4A64-93E0-3E5959CD5A31}"/>
              </a:ext>
            </a:extLst>
          </p:cNvPr>
          <p:cNvSpPr>
            <a:spLocks noGrp="1" noRot="1" noChangeAspect="1" noChangeArrowheads="1" noTextEdit="1"/>
          </p:cNvSpPr>
          <p:nvPr>
            <p:ph type="sldImg"/>
          </p:nvPr>
        </p:nvSpPr>
        <p:spPr>
          <a:ln/>
        </p:spPr>
      </p:sp>
      <p:sp>
        <p:nvSpPr>
          <p:cNvPr id="120836" name="Rectangle 3">
            <a:extLst>
              <a:ext uri="{FF2B5EF4-FFF2-40B4-BE49-F238E27FC236}">
                <a16:creationId xmlns:a16="http://schemas.microsoft.com/office/drawing/2014/main" xmlns="" id="{9168CA92-6C90-9D4D-8232-503E385002B1}"/>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7">
            <a:extLst>
              <a:ext uri="{FF2B5EF4-FFF2-40B4-BE49-F238E27FC236}">
                <a16:creationId xmlns:a16="http://schemas.microsoft.com/office/drawing/2014/main" xmlns="" id="{33652C0D-3AE0-4A60-8C9E-14F869C3CA2D}"/>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1DE4F321-C697-416C-B734-A4771DD2ED25}" type="slidenum">
              <a:rPr lang="en-US" altLang="en-US" smtClean="0"/>
              <a:pPr>
                <a:spcBef>
                  <a:spcPct val="0"/>
                </a:spcBef>
              </a:pPr>
              <a:t>29</a:t>
            </a:fld>
            <a:endParaRPr lang="en-US" altLang="en-US"/>
          </a:p>
        </p:txBody>
      </p:sp>
      <p:sp>
        <p:nvSpPr>
          <p:cNvPr id="162818" name="Rectangle 2">
            <a:extLst>
              <a:ext uri="{FF2B5EF4-FFF2-40B4-BE49-F238E27FC236}">
                <a16:creationId xmlns:a16="http://schemas.microsoft.com/office/drawing/2014/main" xmlns="" id="{086223BA-892E-43AB-BEE9-7B48B31F4266}"/>
              </a:ext>
            </a:extLst>
          </p:cNvPr>
          <p:cNvSpPr>
            <a:spLocks noGrp="1" noRot="1" noChangeAspect="1" noChangeArrowheads="1" noTextEdit="1"/>
          </p:cNvSpPr>
          <p:nvPr>
            <p:ph type="sldImg"/>
          </p:nvPr>
        </p:nvSpPr>
        <p:spPr>
          <a:ln/>
        </p:spPr>
      </p:sp>
      <p:sp>
        <p:nvSpPr>
          <p:cNvPr id="191492" name="Rectangle 3">
            <a:extLst>
              <a:ext uri="{FF2B5EF4-FFF2-40B4-BE49-F238E27FC236}">
                <a16:creationId xmlns:a16="http://schemas.microsoft.com/office/drawing/2014/main" xmlns="" id="{676DBCEE-9E97-5542-8004-A28A3974C81D}"/>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7">
            <a:extLst>
              <a:ext uri="{FF2B5EF4-FFF2-40B4-BE49-F238E27FC236}">
                <a16:creationId xmlns:a16="http://schemas.microsoft.com/office/drawing/2014/main" xmlns="" id="{089D4AA7-948F-4DC7-A7C7-9F75EF2786A0}"/>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6725607A-3B7A-4FF1-BFC3-8136337BDE72}" type="slidenum">
              <a:rPr lang="en-US" altLang="en-US" smtClean="0"/>
              <a:pPr>
                <a:spcBef>
                  <a:spcPct val="0"/>
                </a:spcBef>
              </a:pPr>
              <a:t>30</a:t>
            </a:fld>
            <a:endParaRPr lang="en-US" altLang="en-US"/>
          </a:p>
        </p:txBody>
      </p:sp>
      <p:sp>
        <p:nvSpPr>
          <p:cNvPr id="166914" name="Rectangle 2">
            <a:extLst>
              <a:ext uri="{FF2B5EF4-FFF2-40B4-BE49-F238E27FC236}">
                <a16:creationId xmlns:a16="http://schemas.microsoft.com/office/drawing/2014/main" xmlns="" id="{F43C764C-D627-46D7-B73C-3846982A7980}"/>
              </a:ext>
            </a:extLst>
          </p:cNvPr>
          <p:cNvSpPr>
            <a:spLocks noGrp="1" noRot="1" noChangeAspect="1" noChangeArrowheads="1" noTextEdit="1"/>
          </p:cNvSpPr>
          <p:nvPr>
            <p:ph type="sldImg"/>
          </p:nvPr>
        </p:nvSpPr>
        <p:spPr>
          <a:ln/>
        </p:spPr>
      </p:sp>
      <p:sp>
        <p:nvSpPr>
          <p:cNvPr id="193540" name="Rectangle 3">
            <a:extLst>
              <a:ext uri="{FF2B5EF4-FFF2-40B4-BE49-F238E27FC236}">
                <a16:creationId xmlns:a16="http://schemas.microsoft.com/office/drawing/2014/main" xmlns="" id="{DF12695C-ABAE-884E-8D4F-0644F39D68C7}"/>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7">
            <a:extLst>
              <a:ext uri="{FF2B5EF4-FFF2-40B4-BE49-F238E27FC236}">
                <a16:creationId xmlns:a16="http://schemas.microsoft.com/office/drawing/2014/main" xmlns="" id="{950F6741-F9E3-44AD-A2AC-1B22E33A50FB}"/>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204D45B0-8CA5-4145-8FA4-C8F67FC1E25B}" type="slidenum">
              <a:rPr lang="en-US" altLang="en-US" smtClean="0"/>
              <a:pPr>
                <a:spcBef>
                  <a:spcPct val="0"/>
                </a:spcBef>
              </a:pPr>
              <a:t>31</a:t>
            </a:fld>
            <a:endParaRPr lang="en-US" altLang="en-US"/>
          </a:p>
        </p:txBody>
      </p:sp>
      <p:sp>
        <p:nvSpPr>
          <p:cNvPr id="168962" name="Rectangle 2">
            <a:extLst>
              <a:ext uri="{FF2B5EF4-FFF2-40B4-BE49-F238E27FC236}">
                <a16:creationId xmlns:a16="http://schemas.microsoft.com/office/drawing/2014/main" xmlns="" id="{0D1D9D8C-6105-4784-97E8-2D8C83AFEA14}"/>
              </a:ext>
            </a:extLst>
          </p:cNvPr>
          <p:cNvSpPr>
            <a:spLocks noGrp="1" noRot="1" noChangeAspect="1" noChangeArrowheads="1" noTextEdit="1"/>
          </p:cNvSpPr>
          <p:nvPr>
            <p:ph type="sldImg"/>
          </p:nvPr>
        </p:nvSpPr>
        <p:spPr>
          <a:ln/>
        </p:spPr>
      </p:sp>
      <p:sp>
        <p:nvSpPr>
          <p:cNvPr id="194564" name="Rectangle 3">
            <a:extLst>
              <a:ext uri="{FF2B5EF4-FFF2-40B4-BE49-F238E27FC236}">
                <a16:creationId xmlns:a16="http://schemas.microsoft.com/office/drawing/2014/main" xmlns="" id="{C5DB951A-D5E1-3D4D-B7BA-FEFE9D796A8C}"/>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7">
            <a:extLst>
              <a:ext uri="{FF2B5EF4-FFF2-40B4-BE49-F238E27FC236}">
                <a16:creationId xmlns:a16="http://schemas.microsoft.com/office/drawing/2014/main" xmlns="" id="{25DB64E0-86FC-4412-8E17-9BF49C750119}"/>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CA3646D0-BC80-400D-B681-2B2F7B529B6A}" type="slidenum">
              <a:rPr lang="en-US" altLang="en-US" smtClean="0"/>
              <a:pPr>
                <a:spcBef>
                  <a:spcPct val="0"/>
                </a:spcBef>
              </a:pPr>
              <a:t>32</a:t>
            </a:fld>
            <a:endParaRPr lang="en-US" altLang="en-US"/>
          </a:p>
        </p:txBody>
      </p:sp>
      <p:sp>
        <p:nvSpPr>
          <p:cNvPr id="156674" name="Rectangle 2">
            <a:extLst>
              <a:ext uri="{FF2B5EF4-FFF2-40B4-BE49-F238E27FC236}">
                <a16:creationId xmlns:a16="http://schemas.microsoft.com/office/drawing/2014/main" xmlns="" id="{2EAD6E89-4CEB-4B55-9364-D5F68E3D90C4}"/>
              </a:ext>
            </a:extLst>
          </p:cNvPr>
          <p:cNvSpPr>
            <a:spLocks noGrp="1" noRot="1" noChangeAspect="1" noChangeArrowheads="1" noTextEdit="1"/>
          </p:cNvSpPr>
          <p:nvPr>
            <p:ph type="sldImg"/>
          </p:nvPr>
        </p:nvSpPr>
        <p:spPr>
          <a:ln/>
        </p:spPr>
      </p:sp>
      <p:sp>
        <p:nvSpPr>
          <p:cNvPr id="116740" name="Rectangle 3">
            <a:extLst>
              <a:ext uri="{FF2B5EF4-FFF2-40B4-BE49-F238E27FC236}">
                <a16:creationId xmlns:a16="http://schemas.microsoft.com/office/drawing/2014/main" xmlns="" id="{29578AFE-2C48-104B-9B06-D7EFD8E9805C}"/>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7">
            <a:extLst>
              <a:ext uri="{FF2B5EF4-FFF2-40B4-BE49-F238E27FC236}">
                <a16:creationId xmlns:a16="http://schemas.microsoft.com/office/drawing/2014/main" xmlns="" id="{930FCDBA-D1DE-4FB3-9E2C-1D97A0DF48D6}"/>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96922277-D0EB-4CC1-8308-85E08C779FD3}" type="slidenum">
              <a:rPr lang="en-US" altLang="en-US" smtClean="0"/>
              <a:pPr>
                <a:spcBef>
                  <a:spcPct val="0"/>
                </a:spcBef>
              </a:pPr>
              <a:t>33</a:t>
            </a:fld>
            <a:endParaRPr lang="en-US" altLang="en-US"/>
          </a:p>
        </p:txBody>
      </p:sp>
      <p:sp>
        <p:nvSpPr>
          <p:cNvPr id="175106" name="Rectangle 2">
            <a:extLst>
              <a:ext uri="{FF2B5EF4-FFF2-40B4-BE49-F238E27FC236}">
                <a16:creationId xmlns:a16="http://schemas.microsoft.com/office/drawing/2014/main" xmlns="" id="{AD62356A-1778-427D-9740-A74E9836BEF9}"/>
              </a:ext>
            </a:extLst>
          </p:cNvPr>
          <p:cNvSpPr>
            <a:spLocks noGrp="1" noRot="1" noChangeAspect="1" noChangeArrowheads="1" noTextEdit="1"/>
          </p:cNvSpPr>
          <p:nvPr>
            <p:ph type="sldImg"/>
          </p:nvPr>
        </p:nvSpPr>
        <p:spPr>
          <a:ln/>
        </p:spPr>
      </p:sp>
      <p:sp>
        <p:nvSpPr>
          <p:cNvPr id="198660" name="Rectangle 3">
            <a:extLst>
              <a:ext uri="{FF2B5EF4-FFF2-40B4-BE49-F238E27FC236}">
                <a16:creationId xmlns:a16="http://schemas.microsoft.com/office/drawing/2014/main" xmlns="" id="{412EBA20-BA55-9241-8BFE-D68C4B8D9697}"/>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7">
            <a:extLst>
              <a:ext uri="{FF2B5EF4-FFF2-40B4-BE49-F238E27FC236}">
                <a16:creationId xmlns:a16="http://schemas.microsoft.com/office/drawing/2014/main" xmlns="" id="{6C1F8A99-1E94-4A2F-9870-C6C379B0B9C3}"/>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1658DBE8-EA9E-4D97-AFDA-8C060816BBF2}" type="slidenum">
              <a:rPr lang="en-US" altLang="en-US" smtClean="0"/>
              <a:pPr>
                <a:spcBef>
                  <a:spcPct val="0"/>
                </a:spcBef>
              </a:pPr>
              <a:t>34</a:t>
            </a:fld>
            <a:endParaRPr lang="en-US" altLang="en-US"/>
          </a:p>
        </p:txBody>
      </p:sp>
      <p:sp>
        <p:nvSpPr>
          <p:cNvPr id="173058" name="Rectangle 2">
            <a:extLst>
              <a:ext uri="{FF2B5EF4-FFF2-40B4-BE49-F238E27FC236}">
                <a16:creationId xmlns:a16="http://schemas.microsoft.com/office/drawing/2014/main" xmlns="" id="{60940ADF-7C47-4743-BDD1-04DA02122FF4}"/>
              </a:ext>
            </a:extLst>
          </p:cNvPr>
          <p:cNvSpPr>
            <a:spLocks noGrp="1" noRot="1" noChangeAspect="1" noChangeArrowheads="1" noTextEdit="1"/>
          </p:cNvSpPr>
          <p:nvPr>
            <p:ph type="sldImg"/>
          </p:nvPr>
        </p:nvSpPr>
        <p:spPr>
          <a:ln/>
        </p:spPr>
      </p:sp>
      <p:sp>
        <p:nvSpPr>
          <p:cNvPr id="197636" name="Rectangle 3">
            <a:extLst>
              <a:ext uri="{FF2B5EF4-FFF2-40B4-BE49-F238E27FC236}">
                <a16:creationId xmlns:a16="http://schemas.microsoft.com/office/drawing/2014/main" xmlns="" id="{F2CC47E7-F967-844C-AF37-DD9A5A41D7D9}"/>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a:extLst>
              <a:ext uri="{FF2B5EF4-FFF2-40B4-BE49-F238E27FC236}">
                <a16:creationId xmlns:a16="http://schemas.microsoft.com/office/drawing/2014/main" xmlns="" id="{C242C534-9A6F-42AB-A11B-3153972C2FAD}"/>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C89923CB-4A86-4458-A898-AB86C8CE8C07}" type="slidenum">
              <a:rPr lang="en-US" altLang="en-US" smtClean="0"/>
              <a:pPr>
                <a:spcBef>
                  <a:spcPct val="0"/>
                </a:spcBef>
              </a:pPr>
              <a:t>6</a:t>
            </a:fld>
            <a:endParaRPr lang="en-US" altLang="en-US"/>
          </a:p>
        </p:txBody>
      </p:sp>
      <p:sp>
        <p:nvSpPr>
          <p:cNvPr id="39938" name="Rectangle 2">
            <a:extLst>
              <a:ext uri="{FF2B5EF4-FFF2-40B4-BE49-F238E27FC236}">
                <a16:creationId xmlns:a16="http://schemas.microsoft.com/office/drawing/2014/main" xmlns="" id="{AD5DA556-C9B5-49C4-9B74-C7587DD4F296}"/>
              </a:ext>
            </a:extLst>
          </p:cNvPr>
          <p:cNvSpPr>
            <a:spLocks noGrp="1" noRot="1" noChangeAspect="1" noChangeArrowheads="1" noTextEdit="1"/>
          </p:cNvSpPr>
          <p:nvPr>
            <p:ph type="sldImg"/>
          </p:nvPr>
        </p:nvSpPr>
        <p:spPr>
          <a:ln/>
        </p:spPr>
      </p:sp>
      <p:sp>
        <p:nvSpPr>
          <p:cNvPr id="121860" name="Rectangle 3">
            <a:extLst>
              <a:ext uri="{FF2B5EF4-FFF2-40B4-BE49-F238E27FC236}">
                <a16:creationId xmlns:a16="http://schemas.microsoft.com/office/drawing/2014/main" xmlns="" id="{04C1DDE2-8557-0B4A-A6E0-38A9E00DA99E}"/>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a:extLst>
              <a:ext uri="{FF2B5EF4-FFF2-40B4-BE49-F238E27FC236}">
                <a16:creationId xmlns:a16="http://schemas.microsoft.com/office/drawing/2014/main" xmlns="" id="{BA9CB8BD-4519-44F2-AAD3-2F0CA540336F}"/>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57104042-F69A-4847-8744-B3BB85B05450}" type="slidenum">
              <a:rPr lang="en-US" altLang="en-US" smtClean="0"/>
              <a:pPr>
                <a:spcBef>
                  <a:spcPct val="0"/>
                </a:spcBef>
              </a:pPr>
              <a:t>7</a:t>
            </a:fld>
            <a:endParaRPr lang="en-US" altLang="en-US"/>
          </a:p>
        </p:txBody>
      </p:sp>
      <p:sp>
        <p:nvSpPr>
          <p:cNvPr id="97282" name="Rectangle 2">
            <a:extLst>
              <a:ext uri="{FF2B5EF4-FFF2-40B4-BE49-F238E27FC236}">
                <a16:creationId xmlns:a16="http://schemas.microsoft.com/office/drawing/2014/main" xmlns="" id="{C7324954-64BF-4A10-9918-88A6E05925F9}"/>
              </a:ext>
            </a:extLst>
          </p:cNvPr>
          <p:cNvSpPr>
            <a:spLocks noGrp="1" noRot="1" noChangeAspect="1" noChangeArrowheads="1" noTextEdit="1"/>
          </p:cNvSpPr>
          <p:nvPr>
            <p:ph type="sldImg"/>
          </p:nvPr>
        </p:nvSpPr>
        <p:spPr>
          <a:ln/>
        </p:spPr>
      </p:sp>
      <p:sp>
        <p:nvSpPr>
          <p:cNvPr id="159748" name="Rectangle 3">
            <a:extLst>
              <a:ext uri="{FF2B5EF4-FFF2-40B4-BE49-F238E27FC236}">
                <a16:creationId xmlns:a16="http://schemas.microsoft.com/office/drawing/2014/main" xmlns="" id="{9C84F2FF-95EF-5146-8BDE-E28D20C06BA4}"/>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a:extLst>
              <a:ext uri="{FF2B5EF4-FFF2-40B4-BE49-F238E27FC236}">
                <a16:creationId xmlns:a16="http://schemas.microsoft.com/office/drawing/2014/main" xmlns="" id="{9973AE99-3F28-4787-B9B9-5C4E3E7EFEC9}"/>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EE834E8B-1061-48B0-80CD-38D1AE4EB6EC}" type="slidenum">
              <a:rPr lang="en-US" altLang="en-US" smtClean="0"/>
              <a:pPr>
                <a:spcBef>
                  <a:spcPct val="0"/>
                </a:spcBef>
              </a:pPr>
              <a:t>8</a:t>
            </a:fld>
            <a:endParaRPr lang="en-US" altLang="en-US"/>
          </a:p>
        </p:txBody>
      </p:sp>
      <p:sp>
        <p:nvSpPr>
          <p:cNvPr id="99330" name="Rectangle 2">
            <a:extLst>
              <a:ext uri="{FF2B5EF4-FFF2-40B4-BE49-F238E27FC236}">
                <a16:creationId xmlns:a16="http://schemas.microsoft.com/office/drawing/2014/main" xmlns="" id="{51D08143-F7F8-44E4-8774-3EBBE16A8924}"/>
              </a:ext>
            </a:extLst>
          </p:cNvPr>
          <p:cNvSpPr>
            <a:spLocks noGrp="1" noRot="1" noChangeAspect="1" noChangeArrowheads="1" noTextEdit="1"/>
          </p:cNvSpPr>
          <p:nvPr>
            <p:ph type="sldImg"/>
          </p:nvPr>
        </p:nvSpPr>
        <p:spPr>
          <a:ln/>
        </p:spPr>
      </p:sp>
      <p:sp>
        <p:nvSpPr>
          <p:cNvPr id="160772" name="Rectangle 3">
            <a:extLst>
              <a:ext uri="{FF2B5EF4-FFF2-40B4-BE49-F238E27FC236}">
                <a16:creationId xmlns:a16="http://schemas.microsoft.com/office/drawing/2014/main" xmlns="" id="{BA61395D-8CF1-254E-A4FC-1E45654AACC0}"/>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7">
            <a:extLst>
              <a:ext uri="{FF2B5EF4-FFF2-40B4-BE49-F238E27FC236}">
                <a16:creationId xmlns:a16="http://schemas.microsoft.com/office/drawing/2014/main" xmlns="" id="{924A5D77-1934-4E18-B678-07FBBAA027CC}"/>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F0377CE7-7A1C-46F7-B2CD-179DBBA1B44F}" type="slidenum">
              <a:rPr lang="en-US" altLang="en-US" smtClean="0"/>
              <a:pPr>
                <a:spcBef>
                  <a:spcPct val="0"/>
                </a:spcBef>
              </a:pPr>
              <a:t>9</a:t>
            </a:fld>
            <a:endParaRPr lang="en-US" altLang="en-US"/>
          </a:p>
        </p:txBody>
      </p:sp>
      <p:sp>
        <p:nvSpPr>
          <p:cNvPr id="103426" name="Rectangle 2">
            <a:extLst>
              <a:ext uri="{FF2B5EF4-FFF2-40B4-BE49-F238E27FC236}">
                <a16:creationId xmlns:a16="http://schemas.microsoft.com/office/drawing/2014/main" xmlns="" id="{99D556EB-C5BA-492B-88DB-1FA87DA0E870}"/>
              </a:ext>
            </a:extLst>
          </p:cNvPr>
          <p:cNvSpPr>
            <a:spLocks noGrp="1" noRot="1" noChangeAspect="1" noChangeArrowheads="1" noTextEdit="1"/>
          </p:cNvSpPr>
          <p:nvPr>
            <p:ph type="sldImg"/>
          </p:nvPr>
        </p:nvSpPr>
        <p:spPr>
          <a:ln/>
        </p:spPr>
      </p:sp>
      <p:sp>
        <p:nvSpPr>
          <p:cNvPr id="162820" name="Rectangle 3">
            <a:extLst>
              <a:ext uri="{FF2B5EF4-FFF2-40B4-BE49-F238E27FC236}">
                <a16:creationId xmlns:a16="http://schemas.microsoft.com/office/drawing/2014/main" xmlns="" id="{FE80E90C-0B69-1B4C-B626-0351C208780F}"/>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7">
            <a:extLst>
              <a:ext uri="{FF2B5EF4-FFF2-40B4-BE49-F238E27FC236}">
                <a16:creationId xmlns:a16="http://schemas.microsoft.com/office/drawing/2014/main" xmlns="" id="{9800E329-DEA3-4C9F-A0BA-16C6223DC510}"/>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84DEAEF2-17A1-48E5-B67C-8B8A8A135A68}" type="slidenum">
              <a:rPr lang="en-US" altLang="en-US" smtClean="0"/>
              <a:pPr>
                <a:spcBef>
                  <a:spcPct val="0"/>
                </a:spcBef>
              </a:pPr>
              <a:t>10</a:t>
            </a:fld>
            <a:endParaRPr lang="en-US" altLang="en-US"/>
          </a:p>
        </p:txBody>
      </p:sp>
      <p:sp>
        <p:nvSpPr>
          <p:cNvPr id="123906" name="Rectangle 2">
            <a:extLst>
              <a:ext uri="{FF2B5EF4-FFF2-40B4-BE49-F238E27FC236}">
                <a16:creationId xmlns:a16="http://schemas.microsoft.com/office/drawing/2014/main" xmlns="" id="{77266362-C92F-4CC9-BAAE-9495B0C2E4C3}"/>
              </a:ext>
            </a:extLst>
          </p:cNvPr>
          <p:cNvSpPr>
            <a:spLocks noGrp="1" noRot="1" noChangeAspect="1" noChangeArrowheads="1" noTextEdit="1"/>
          </p:cNvSpPr>
          <p:nvPr>
            <p:ph type="sldImg"/>
          </p:nvPr>
        </p:nvSpPr>
        <p:spPr>
          <a:ln/>
        </p:spPr>
      </p:sp>
      <p:sp>
        <p:nvSpPr>
          <p:cNvPr id="173060" name="Rectangle 3">
            <a:extLst>
              <a:ext uri="{FF2B5EF4-FFF2-40B4-BE49-F238E27FC236}">
                <a16:creationId xmlns:a16="http://schemas.microsoft.com/office/drawing/2014/main" xmlns="" id="{36AAA002-D960-0641-9588-8046A4C63AB7}"/>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7">
            <a:extLst>
              <a:ext uri="{FF2B5EF4-FFF2-40B4-BE49-F238E27FC236}">
                <a16:creationId xmlns:a16="http://schemas.microsoft.com/office/drawing/2014/main" xmlns="" id="{7ADB7100-B6FF-412B-A4FD-F4B6532D1647}"/>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129AE957-6DB5-404A-95CF-CD509FD3AB30}" type="slidenum">
              <a:rPr lang="en-US" altLang="en-US" smtClean="0"/>
              <a:pPr>
                <a:spcBef>
                  <a:spcPct val="0"/>
                </a:spcBef>
              </a:pPr>
              <a:t>11</a:t>
            </a:fld>
            <a:endParaRPr lang="en-US" altLang="en-US"/>
          </a:p>
        </p:txBody>
      </p:sp>
      <p:sp>
        <p:nvSpPr>
          <p:cNvPr id="130050" name="Rectangle 2">
            <a:extLst>
              <a:ext uri="{FF2B5EF4-FFF2-40B4-BE49-F238E27FC236}">
                <a16:creationId xmlns:a16="http://schemas.microsoft.com/office/drawing/2014/main" xmlns="" id="{A5F0917C-25C4-4C41-AE1E-564F247E54D7}"/>
              </a:ext>
            </a:extLst>
          </p:cNvPr>
          <p:cNvSpPr>
            <a:spLocks noGrp="1" noRot="1" noChangeAspect="1" noChangeArrowheads="1" noTextEdit="1"/>
          </p:cNvSpPr>
          <p:nvPr>
            <p:ph type="sldImg"/>
          </p:nvPr>
        </p:nvSpPr>
        <p:spPr>
          <a:ln/>
        </p:spPr>
      </p:sp>
      <p:sp>
        <p:nvSpPr>
          <p:cNvPr id="176132" name="Rectangle 3">
            <a:extLst>
              <a:ext uri="{FF2B5EF4-FFF2-40B4-BE49-F238E27FC236}">
                <a16:creationId xmlns:a16="http://schemas.microsoft.com/office/drawing/2014/main" xmlns="" id="{134BDB59-0A61-5F4E-BEF6-94F7ED744EBA}"/>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dirty="0">
              <a:ea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7">
            <a:extLst>
              <a:ext uri="{FF2B5EF4-FFF2-40B4-BE49-F238E27FC236}">
                <a16:creationId xmlns:a16="http://schemas.microsoft.com/office/drawing/2014/main" xmlns="" id="{916A1007-4D6A-4BC4-B2EF-C8B7619A5B31}"/>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686D37B4-5431-47B6-B9FA-8311F01FDBEC}" type="slidenum">
              <a:rPr lang="en-US" altLang="en-US" smtClean="0"/>
              <a:pPr>
                <a:spcBef>
                  <a:spcPct val="0"/>
                </a:spcBef>
              </a:pPr>
              <a:t>17</a:t>
            </a:fld>
            <a:endParaRPr lang="en-US" altLang="en-US"/>
          </a:p>
        </p:txBody>
      </p:sp>
      <p:sp>
        <p:nvSpPr>
          <p:cNvPr id="134146" name="Rectangle 2">
            <a:extLst>
              <a:ext uri="{FF2B5EF4-FFF2-40B4-BE49-F238E27FC236}">
                <a16:creationId xmlns:a16="http://schemas.microsoft.com/office/drawing/2014/main" xmlns="" id="{FCB183D4-DD9D-4427-8763-C7AA719024F3}"/>
              </a:ext>
            </a:extLst>
          </p:cNvPr>
          <p:cNvSpPr>
            <a:spLocks noGrp="1" noRot="1" noChangeAspect="1" noChangeArrowheads="1" noTextEdit="1"/>
          </p:cNvSpPr>
          <p:nvPr>
            <p:ph type="sldImg"/>
          </p:nvPr>
        </p:nvSpPr>
        <p:spPr>
          <a:ln/>
        </p:spPr>
      </p:sp>
      <p:sp>
        <p:nvSpPr>
          <p:cNvPr id="178180" name="Rectangle 3">
            <a:extLst>
              <a:ext uri="{FF2B5EF4-FFF2-40B4-BE49-F238E27FC236}">
                <a16:creationId xmlns:a16="http://schemas.microsoft.com/office/drawing/2014/main" xmlns="" id="{15E79B7B-A891-B54C-896B-B0F3FBF11DDB}"/>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7">
            <a:extLst>
              <a:ext uri="{FF2B5EF4-FFF2-40B4-BE49-F238E27FC236}">
                <a16:creationId xmlns:a16="http://schemas.microsoft.com/office/drawing/2014/main" xmlns="" id="{DB9DA2C2-1737-406D-94D9-EC622102FD81}"/>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7C13D570-F63C-483A-B99B-59FFE1E055F1}" type="slidenum">
              <a:rPr lang="en-US" altLang="en-US" smtClean="0"/>
              <a:pPr>
                <a:spcBef>
                  <a:spcPct val="0"/>
                </a:spcBef>
              </a:pPr>
              <a:t>28</a:t>
            </a:fld>
            <a:endParaRPr lang="en-US" altLang="en-US"/>
          </a:p>
        </p:txBody>
      </p:sp>
      <p:sp>
        <p:nvSpPr>
          <p:cNvPr id="160770" name="Rectangle 2">
            <a:extLst>
              <a:ext uri="{FF2B5EF4-FFF2-40B4-BE49-F238E27FC236}">
                <a16:creationId xmlns:a16="http://schemas.microsoft.com/office/drawing/2014/main" xmlns="" id="{38B3E372-63CA-4E63-8FCB-490E9227DA59}"/>
              </a:ext>
            </a:extLst>
          </p:cNvPr>
          <p:cNvSpPr>
            <a:spLocks noGrp="1" noRot="1" noChangeAspect="1" noChangeArrowheads="1" noTextEdit="1"/>
          </p:cNvSpPr>
          <p:nvPr>
            <p:ph type="sldImg"/>
          </p:nvPr>
        </p:nvSpPr>
        <p:spPr>
          <a:ln/>
        </p:spPr>
      </p:sp>
      <p:sp>
        <p:nvSpPr>
          <p:cNvPr id="190468" name="Rectangle 3">
            <a:extLst>
              <a:ext uri="{FF2B5EF4-FFF2-40B4-BE49-F238E27FC236}">
                <a16:creationId xmlns:a16="http://schemas.microsoft.com/office/drawing/2014/main" xmlns="" id="{C2432D47-0C74-6947-9A17-25DA8D808F0F}"/>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ea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842CD987-D5F0-423A-B571-656612AAA3E1}" type="datetimeFigureOut">
              <a:rPr lang="en-US" smtClean="0"/>
              <a:pPr/>
              <a:t>2/19/2020</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735A3DBB-FBA3-4A4C-B7D7-E60F12564F1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842CD987-D5F0-423A-B571-656612AAA3E1}" type="datetimeFigureOut">
              <a:rPr lang="en-US" smtClean="0"/>
              <a:pPr/>
              <a:t>2/19/2020</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735A3DBB-FBA3-4A4C-B7D7-E60F12564F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842CD987-D5F0-423A-B571-656612AAA3E1}" type="datetimeFigureOut">
              <a:rPr lang="en-US" smtClean="0"/>
              <a:pPr/>
              <a:t>2/19/2020</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735A3DBB-FBA3-4A4C-B7D7-E60F12564F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842CD987-D5F0-423A-B571-656612AAA3E1}" type="datetimeFigureOut">
              <a:rPr lang="en-US" smtClean="0"/>
              <a:pPr/>
              <a:t>2/19/2020</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735A3DBB-FBA3-4A4C-B7D7-E60F12564F1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842CD987-D5F0-423A-B571-656612AAA3E1}" type="datetimeFigureOut">
              <a:rPr lang="en-US" smtClean="0"/>
              <a:pPr/>
              <a:t>2/19/2020</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735A3DBB-FBA3-4A4C-B7D7-E60F12564F1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842CD987-D5F0-423A-B571-656612AAA3E1}" type="datetimeFigureOut">
              <a:rPr lang="en-US" smtClean="0"/>
              <a:pPr/>
              <a:t>2/19/2020</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735A3DBB-FBA3-4A4C-B7D7-E60F12564F1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842CD987-D5F0-423A-B571-656612AAA3E1}" type="datetimeFigureOut">
              <a:rPr lang="en-US" smtClean="0"/>
              <a:pPr/>
              <a:t>2/19/2020</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735A3DBB-FBA3-4A4C-B7D7-E60F12564F1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842CD987-D5F0-423A-B571-656612AAA3E1}" type="datetimeFigureOut">
              <a:rPr lang="en-US" smtClean="0"/>
              <a:pPr/>
              <a:t>2/19/2020</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735A3DBB-FBA3-4A4C-B7D7-E60F12564F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842CD987-D5F0-423A-B571-656612AAA3E1}" type="datetimeFigureOut">
              <a:rPr lang="en-US" smtClean="0"/>
              <a:pPr/>
              <a:t>2/19/2020</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735A3DBB-FBA3-4A4C-B7D7-E60F12564F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842CD987-D5F0-423A-B571-656612AAA3E1}" type="datetimeFigureOut">
              <a:rPr lang="en-US" smtClean="0"/>
              <a:pPr/>
              <a:t>2/19/2020</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735A3DBB-FBA3-4A4C-B7D7-E60F12564F1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842CD987-D5F0-423A-B571-656612AAA3E1}" type="datetimeFigureOut">
              <a:rPr lang="en-US" smtClean="0"/>
              <a:pPr/>
              <a:t>2/19/2020</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r>
              <a:rPr lang="en-US"/>
              <a:t>
              </a:t>
            </a:r>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735A3DBB-FBA3-4A4C-B7D7-E60F12564F1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6206" y="902792"/>
            <a:ext cx="7886700" cy="854041"/>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60078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27" name="Picture 3" descr="\\DATARO\Departamente\PR Programe\0 PROIECTE HOSPICE\1_IN DERULARE\Erasmus+2017\Implementare\Vizibilitate\EU flag-Erasmus+_vect_POS.jpg"/>
          <p:cNvPicPr>
            <a:picLocks noChangeAspect="1" noChangeArrowheads="1"/>
          </p:cNvPicPr>
          <p:nvPr userDrawn="1"/>
        </p:nvPicPr>
        <p:blipFill>
          <a:blip r:embed="rId13" cstate="print"/>
          <a:srcRect/>
          <a:stretch>
            <a:fillRect/>
          </a:stretch>
        </p:blipFill>
        <p:spPr bwMode="auto">
          <a:xfrm>
            <a:off x="6214571" y="0"/>
            <a:ext cx="2929429" cy="836647"/>
          </a:xfrm>
          <a:prstGeom prst="rect">
            <a:avLst/>
          </a:prstGeom>
          <a:noFill/>
        </p:spPr>
      </p:pic>
      <p:grpSp>
        <p:nvGrpSpPr>
          <p:cNvPr id="11" name="Group 10"/>
          <p:cNvGrpSpPr/>
          <p:nvPr userDrawn="1"/>
        </p:nvGrpSpPr>
        <p:grpSpPr>
          <a:xfrm>
            <a:off x="8460432" y="6237312"/>
            <a:ext cx="216000" cy="216000"/>
            <a:chOff x="2772000" y="1932221"/>
            <a:chExt cx="2340000" cy="2340000"/>
          </a:xfrm>
        </p:grpSpPr>
        <p:sp>
          <p:nvSpPr>
            <p:cNvPr id="12" name="Rectangle 11"/>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13" name="Rectangle 12"/>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5" name="Picture 4">
            <a:extLst>
              <a:ext uri="{FF2B5EF4-FFF2-40B4-BE49-F238E27FC236}">
                <a16:creationId xmlns:a16="http://schemas.microsoft.com/office/drawing/2014/main" xmlns="" id="{3A7C8008-0EC7-4D62-A17E-991F8C392106}"/>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2190476" cy="866667"/>
          </a:xfrm>
          <a:prstGeom prst="rect">
            <a:avLst/>
          </a:prstGeom>
        </p:spPr>
      </p:pic>
    </p:spTree>
    <p:extLst>
      <p:ext uri="{BB962C8B-B14F-4D97-AF65-F5344CB8AC3E}">
        <p14:creationId xmlns:p14="http://schemas.microsoft.com/office/powerpoint/2010/main" val="312734756"/>
      </p:ext>
    </p:extLst>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Lst>
  <p:txStyles>
    <p:titleStyle>
      <a:lvl1pPr algn="l" defTabSz="685800" rtl="0" eaLnBrk="1" latinLnBrk="0" hangingPunct="1">
        <a:lnSpc>
          <a:spcPct val="90000"/>
        </a:lnSpc>
        <a:spcBef>
          <a:spcPct val="0"/>
        </a:spcBef>
        <a:buNone/>
        <a:defRPr sz="3300" kern="1200">
          <a:solidFill>
            <a:schemeClr val="tx1"/>
          </a:solidFill>
          <a:latin typeface="Gill Sans MT" pitchFamily="34" charset="0"/>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Gill Sans MT" pitchFamily="34" charset="0"/>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Gill Sans MT" pitchFamily="34" charset="0"/>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Gill Sans MT" pitchFamily="34" charset="0"/>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Gill Sans MT" pitchFamily="34" charset="0"/>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Gill Sans MT" pitchFamily="34"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facit.org/facitorg/questionnaire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nccn.org/patients/resources/life_with_cancer/pdf/nccn_distress_thermometer.pdf" TargetMode="External"/><Relationship Id="rId2" Type="http://schemas.openxmlformats.org/officeDocument/2006/relationships/hyperlink" Target="http://afterdeployment.t2.health.mil/sites/default/files/pdfs/assessment-tools/spirituality-assessment.pdf" TargetMode="External"/><Relationship Id="rId1" Type="http://schemas.openxmlformats.org/officeDocument/2006/relationships/slideLayout" Target="../slideLayouts/slideLayout2.xml"/><Relationship Id="rId4" Type="http://schemas.openxmlformats.org/officeDocument/2006/relationships/hyperlink" Target="http://www.nwlcn.nhs.uk/Downloads/Specialist-and-palliative-care/The%20Distress%20Thermometer%20leaflet%20draft.pd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8064388" y="5857924"/>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10" name="Rectangle 9"/>
          <p:cNvSpPr/>
          <p:nvPr/>
        </p:nvSpPr>
        <p:spPr>
          <a:xfrm>
            <a:off x="8135834" y="5929370"/>
            <a:ext cx="73108" cy="73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15" name="Rectangle 14"/>
          <p:cNvSpPr/>
          <p:nvPr/>
        </p:nvSpPr>
        <p:spPr>
          <a:xfrm>
            <a:off x="6624228" y="5857924"/>
            <a:ext cx="216000" cy="216000"/>
          </a:xfrm>
          <a:prstGeom prst="rect">
            <a:avLst/>
          </a:prstGeom>
          <a:solidFill>
            <a:srgbClr val="DC00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16" name="Rectangle 15"/>
          <p:cNvSpPr/>
          <p:nvPr/>
        </p:nvSpPr>
        <p:spPr>
          <a:xfrm>
            <a:off x="6695674" y="5929370"/>
            <a:ext cx="73108" cy="73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21" name="Rectangle 20"/>
          <p:cNvSpPr/>
          <p:nvPr/>
        </p:nvSpPr>
        <p:spPr>
          <a:xfrm>
            <a:off x="8064388" y="4417764"/>
            <a:ext cx="216000" cy="216000"/>
          </a:xfrm>
          <a:prstGeom prst="rect">
            <a:avLst/>
          </a:prstGeom>
          <a:solidFill>
            <a:srgbClr val="771D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22" name="Rectangle 21"/>
          <p:cNvSpPr/>
          <p:nvPr/>
        </p:nvSpPr>
        <p:spPr>
          <a:xfrm>
            <a:off x="8135834" y="4489210"/>
            <a:ext cx="73108" cy="73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18" name="Rectangle 17"/>
          <p:cNvSpPr/>
          <p:nvPr/>
        </p:nvSpPr>
        <p:spPr>
          <a:xfrm>
            <a:off x="5184068" y="5857924"/>
            <a:ext cx="216000" cy="216000"/>
          </a:xfrm>
          <a:prstGeom prst="rect">
            <a:avLst/>
          </a:prstGeom>
          <a:solidFill>
            <a:srgbClr val="ED73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19" name="Rectangle 18"/>
          <p:cNvSpPr/>
          <p:nvPr/>
        </p:nvSpPr>
        <p:spPr>
          <a:xfrm>
            <a:off x="5255514" y="5929370"/>
            <a:ext cx="73108" cy="73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24" name="Rectangle 23"/>
          <p:cNvSpPr/>
          <p:nvPr/>
        </p:nvSpPr>
        <p:spPr>
          <a:xfrm>
            <a:off x="6624228" y="4417764"/>
            <a:ext cx="216000" cy="216000"/>
          </a:xfrm>
          <a:prstGeom prst="rect">
            <a:avLst/>
          </a:prstGeom>
          <a:solidFill>
            <a:srgbClr val="0064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25" name="Rectangle 24"/>
          <p:cNvSpPr/>
          <p:nvPr/>
        </p:nvSpPr>
        <p:spPr>
          <a:xfrm>
            <a:off x="6695674" y="4489210"/>
            <a:ext cx="73108" cy="73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27" name="Rectangle 26"/>
          <p:cNvSpPr/>
          <p:nvPr/>
        </p:nvSpPr>
        <p:spPr>
          <a:xfrm>
            <a:off x="8064388" y="2977604"/>
            <a:ext cx="216000" cy="216000"/>
          </a:xfrm>
          <a:prstGeom prst="rect">
            <a:avLst/>
          </a:prstGeom>
          <a:solidFill>
            <a:srgbClr val="F7AE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28" name="Rectangle 27"/>
          <p:cNvSpPr/>
          <p:nvPr/>
        </p:nvSpPr>
        <p:spPr>
          <a:xfrm>
            <a:off x="8135834" y="3049050"/>
            <a:ext cx="73108" cy="73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30" name="TextBox 29"/>
          <p:cNvSpPr txBox="1"/>
          <p:nvPr/>
        </p:nvSpPr>
        <p:spPr>
          <a:xfrm>
            <a:off x="926505" y="2294846"/>
            <a:ext cx="3600400" cy="646331"/>
          </a:xfrm>
          <a:prstGeom prst="rect">
            <a:avLst/>
          </a:prstGeom>
          <a:noFill/>
        </p:spPr>
        <p:txBody>
          <a:bodyPr wrap="square" rtlCol="0">
            <a:spAutoFit/>
          </a:bodyPr>
          <a:lstStyle/>
          <a:p>
            <a:r>
              <a:rPr lang="en-US" sz="3600" dirty="0">
                <a:latin typeface="Gill Sans MT" pitchFamily="34" charset="0"/>
              </a:rPr>
              <a:t>SPIRITUAL CARE</a:t>
            </a:r>
            <a:endParaRPr lang="en-US" dirty="0">
              <a:latin typeface="Gill Sans MT" pitchFamily="34" charset="0"/>
            </a:endParaRPr>
          </a:p>
        </p:txBody>
      </p:sp>
      <p:sp>
        <p:nvSpPr>
          <p:cNvPr id="29" name="TextBox 28"/>
          <p:cNvSpPr txBox="1"/>
          <p:nvPr/>
        </p:nvSpPr>
        <p:spPr>
          <a:xfrm>
            <a:off x="845494" y="4563154"/>
            <a:ext cx="3600400" cy="369332"/>
          </a:xfrm>
          <a:prstGeom prst="rect">
            <a:avLst/>
          </a:prstGeom>
          <a:noFill/>
        </p:spPr>
        <p:txBody>
          <a:bodyPr wrap="square" rtlCol="0">
            <a:spAutoFit/>
          </a:bodyPr>
          <a:lstStyle/>
          <a:p>
            <a:r>
              <a:rPr lang="en-US" dirty="0"/>
              <a:t>Psychosocial and Spiritual Aspects</a:t>
            </a:r>
            <a:endParaRPr lang="en-US" sz="1200" dirty="0">
              <a:latin typeface="Gill Sans MT" pitchFamily="34" charset="0"/>
            </a:endParaRPr>
          </a:p>
        </p:txBody>
      </p:sp>
    </p:spTree>
    <p:extLst>
      <p:ext uri="{BB962C8B-B14F-4D97-AF65-F5344CB8AC3E}">
        <p14:creationId xmlns:p14="http://schemas.microsoft.com/office/powerpoint/2010/main" val="495011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a:extLst>
              <a:ext uri="{FF2B5EF4-FFF2-40B4-BE49-F238E27FC236}">
                <a16:creationId xmlns:a16="http://schemas.microsoft.com/office/drawing/2014/main" xmlns="" id="{DA0D430F-5D74-1A45-B06A-AC8F49A11EB6}"/>
              </a:ext>
            </a:extLst>
          </p:cNvPr>
          <p:cNvSpPr>
            <a:spLocks noGrp="1" noChangeArrowheads="1"/>
          </p:cNvSpPr>
          <p:nvPr>
            <p:ph type="title"/>
          </p:nvPr>
        </p:nvSpPr>
        <p:spPr>
          <a:xfrm>
            <a:off x="628650" y="431593"/>
            <a:ext cx="7886700" cy="854041"/>
          </a:xfrm>
        </p:spPr>
        <p:txBody>
          <a:bodyPr>
            <a:normAutofit fontScale="90000"/>
          </a:bodyPr>
          <a:lstStyle/>
          <a:p>
            <a:pPr algn="ctr" eaLnBrk="1" hangingPunct="1">
              <a:defRPr/>
            </a:pPr>
            <a:r>
              <a:rPr lang="en-US" altLang="en-US" sz="3600" i="1" dirty="0">
                <a:ea typeface="ＭＳ Ｐゴシック" panose="020B0600070205080204" pitchFamily="34" charset="-128"/>
              </a:rPr>
              <a:t>Pastoral</a:t>
            </a:r>
            <a:r>
              <a:rPr lang="en-US" altLang="en-US" sz="4000" dirty="0">
                <a:ea typeface="ＭＳ Ｐゴシック" panose="020B0600070205080204" pitchFamily="34" charset="-128"/>
              </a:rPr>
              <a:t/>
            </a:r>
            <a:br>
              <a:rPr lang="en-US" altLang="en-US" sz="4000" dirty="0">
                <a:ea typeface="ＭＳ Ｐゴシック" panose="020B0600070205080204" pitchFamily="34" charset="-128"/>
              </a:rPr>
            </a:br>
            <a:r>
              <a:rPr lang="en-US" altLang="en-US" sz="4000" dirty="0">
                <a:ea typeface="ＭＳ Ｐゴシック" panose="020B0600070205080204" pitchFamily="34" charset="-128"/>
              </a:rPr>
              <a:t>Chaplain’</a:t>
            </a:r>
            <a:r>
              <a:rPr lang="en-US" altLang="ja-JP" sz="4000" dirty="0">
                <a:ea typeface="ＭＳ Ｐゴシック" panose="020B0600070205080204" pitchFamily="34" charset="-128"/>
              </a:rPr>
              <a:t>s Role in Spiritual Care</a:t>
            </a:r>
            <a:endParaRPr lang="en-US" altLang="en-US" sz="4000" dirty="0">
              <a:ea typeface="ＭＳ Ｐゴシック" panose="020B0600070205080204" pitchFamily="34" charset="-128"/>
            </a:endParaRPr>
          </a:p>
        </p:txBody>
      </p:sp>
      <p:sp>
        <p:nvSpPr>
          <p:cNvPr id="260099" name="Rectangle 3">
            <a:extLst>
              <a:ext uri="{FF2B5EF4-FFF2-40B4-BE49-F238E27FC236}">
                <a16:creationId xmlns:a16="http://schemas.microsoft.com/office/drawing/2014/main" xmlns="" id="{827A424B-B8A5-AF41-B11B-FC7D75BA86F4}"/>
              </a:ext>
            </a:extLst>
          </p:cNvPr>
          <p:cNvSpPr>
            <a:spLocks noGrp="1" noChangeArrowheads="1"/>
          </p:cNvSpPr>
          <p:nvPr>
            <p:ph type="body" idx="1"/>
          </p:nvPr>
        </p:nvSpPr>
        <p:spPr>
          <a:xfrm>
            <a:off x="457200" y="1600200"/>
            <a:ext cx="8305800" cy="5257800"/>
          </a:xfrm>
        </p:spPr>
        <p:txBody>
          <a:bodyPr/>
          <a:lstStyle/>
          <a:p>
            <a:pPr eaLnBrk="1" hangingPunct="1">
              <a:lnSpc>
                <a:spcPct val="80000"/>
              </a:lnSpc>
              <a:defRPr/>
            </a:pPr>
            <a:r>
              <a:rPr lang="en-US" altLang="en-US" sz="2400" dirty="0">
                <a:ea typeface="ＭＳ Ｐゴシック" panose="020B0600070205080204" pitchFamily="34" charset="-128"/>
              </a:rPr>
              <a:t>Understand and clarify the spiritual meaning of all that is experienced by those involved within palliative care in the context of the chaplain</a:t>
            </a:r>
            <a:r>
              <a:rPr lang="ja-JP" altLang="en-US" sz="2400" dirty="0">
                <a:ea typeface="ＭＳ Ｐゴシック" panose="020B0600070205080204" pitchFamily="34" charset="-128"/>
              </a:rPr>
              <a:t>’</a:t>
            </a:r>
            <a:r>
              <a:rPr lang="en-US" altLang="ja-JP" sz="2400" dirty="0">
                <a:ea typeface="ＭＳ Ｐゴシック" panose="020B0600070205080204" pitchFamily="34" charset="-128"/>
              </a:rPr>
              <a:t>s own relationship and understanding of God</a:t>
            </a:r>
          </a:p>
          <a:p>
            <a:pPr eaLnBrk="1" hangingPunct="1">
              <a:lnSpc>
                <a:spcPct val="80000"/>
              </a:lnSpc>
              <a:defRPr/>
            </a:pPr>
            <a:r>
              <a:rPr lang="en-US" altLang="en-US" sz="2400" dirty="0">
                <a:ea typeface="ＭＳ Ｐゴシック" panose="020B0600070205080204" pitchFamily="34" charset="-128"/>
              </a:rPr>
              <a:t>Discern spiritual needs of dying patients (and providers)</a:t>
            </a:r>
          </a:p>
          <a:p>
            <a:pPr eaLnBrk="1" hangingPunct="1">
              <a:lnSpc>
                <a:spcPct val="80000"/>
              </a:lnSpc>
              <a:defRPr/>
            </a:pPr>
            <a:r>
              <a:rPr lang="en-US" altLang="en-US" sz="2400" dirty="0">
                <a:ea typeface="ＭＳ Ｐゴシック" panose="020B0600070205080204" pitchFamily="34" charset="-128"/>
              </a:rPr>
              <a:t>Offer a ministry of word and sacrament (if appropriate) or pastoral counseling to patients, family caregivers, and to the organization (providers)</a:t>
            </a:r>
          </a:p>
          <a:p>
            <a:pPr eaLnBrk="1" hangingPunct="1">
              <a:lnSpc>
                <a:spcPct val="80000"/>
              </a:lnSpc>
              <a:defRPr/>
            </a:pPr>
            <a:r>
              <a:rPr lang="en-US" altLang="en-US" sz="2400" dirty="0">
                <a:ea typeface="ＭＳ Ｐゴシック" panose="020B0600070205080204" pitchFamily="34" charset="-128"/>
              </a:rPr>
              <a:t>Most critically, be present alongside those facing death or grief, transcending traditional religious boundaries</a:t>
            </a:r>
          </a:p>
          <a:p>
            <a:pPr eaLnBrk="1" hangingPunct="1">
              <a:lnSpc>
                <a:spcPct val="80000"/>
              </a:lnSpc>
              <a:buFont typeface="Wingdings" panose="05000000000000000000" pitchFamily="2" charset="2"/>
              <a:buNone/>
              <a:defRPr/>
            </a:pPr>
            <a:r>
              <a:rPr lang="en-US" altLang="en-US" sz="2400" dirty="0">
                <a:ea typeface="ＭＳ Ｐゴシック" panose="020B0600070205080204" pitchFamily="34" charset="-128"/>
              </a:rPr>
              <a:t>    </a:t>
            </a:r>
          </a:p>
          <a:p>
            <a:pPr eaLnBrk="1" hangingPunct="1">
              <a:lnSpc>
                <a:spcPct val="80000"/>
              </a:lnSpc>
              <a:buFont typeface="Wingdings" panose="05000000000000000000" pitchFamily="2" charset="2"/>
              <a:buNone/>
              <a:defRPr/>
            </a:pPr>
            <a:r>
              <a:rPr lang="en-US" altLang="en-US" sz="2000" dirty="0">
                <a:ea typeface="ＭＳ Ｐゴシック" panose="020B0600070205080204" pitchFamily="34" charset="-128"/>
              </a:rPr>
              <a:t>Adapted from Speck, P. Oxford Textbook of Palliative Medicine, p.812, 1998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a:extLst>
              <a:ext uri="{FF2B5EF4-FFF2-40B4-BE49-F238E27FC236}">
                <a16:creationId xmlns:a16="http://schemas.microsoft.com/office/drawing/2014/main" xmlns="" id="{F84816F1-4318-B94E-978F-23E15E34D182}"/>
              </a:ext>
            </a:extLst>
          </p:cNvPr>
          <p:cNvSpPr>
            <a:spLocks noGrp="1" noChangeArrowheads="1"/>
          </p:cNvSpPr>
          <p:nvPr>
            <p:ph type="title"/>
          </p:nvPr>
        </p:nvSpPr>
        <p:spPr>
          <a:xfrm>
            <a:off x="628650" y="755637"/>
            <a:ext cx="7886700" cy="854041"/>
          </a:xfrm>
        </p:spPr>
        <p:txBody>
          <a:bodyPr>
            <a:normAutofit fontScale="90000"/>
          </a:bodyPr>
          <a:lstStyle/>
          <a:p>
            <a:pPr algn="ctr">
              <a:defRPr/>
            </a:pPr>
            <a:r>
              <a:rPr lang="en-US" altLang="en-US" sz="3600" dirty="0">
                <a:ea typeface="ＭＳ Ｐゴシック" panose="020B0600070205080204" pitchFamily="34" charset="-128"/>
              </a:rPr>
              <a:t>Religious</a:t>
            </a:r>
            <a:r>
              <a:rPr lang="en-US" altLang="en-US" dirty="0">
                <a:ea typeface="ＭＳ Ｐゴシック" panose="020B0600070205080204" pitchFamily="34" charset="-128"/>
              </a:rPr>
              <a:t/>
            </a:r>
            <a:br>
              <a:rPr lang="en-US" altLang="en-US" dirty="0">
                <a:ea typeface="ＭＳ Ｐゴシック" panose="020B0600070205080204" pitchFamily="34" charset="-128"/>
              </a:rPr>
            </a:br>
            <a:r>
              <a:rPr lang="en-US" altLang="en-US" dirty="0">
                <a:ea typeface="ＭＳ Ｐゴシック" panose="020B0600070205080204" pitchFamily="34" charset="-128"/>
              </a:rPr>
              <a:t>Religion and Spiritual Care</a:t>
            </a:r>
          </a:p>
        </p:txBody>
      </p:sp>
      <p:sp>
        <p:nvSpPr>
          <p:cNvPr id="266243" name="Rectangle 3">
            <a:extLst>
              <a:ext uri="{FF2B5EF4-FFF2-40B4-BE49-F238E27FC236}">
                <a16:creationId xmlns:a16="http://schemas.microsoft.com/office/drawing/2014/main" xmlns="" id="{9E689CB1-1A97-E143-AEA3-BCF9D7E37B06}"/>
              </a:ext>
            </a:extLst>
          </p:cNvPr>
          <p:cNvSpPr>
            <a:spLocks noGrp="1" noChangeArrowheads="1"/>
          </p:cNvSpPr>
          <p:nvPr>
            <p:ph type="body" idx="1"/>
          </p:nvPr>
        </p:nvSpPr>
        <p:spPr>
          <a:xfrm>
            <a:off x="457200" y="1727769"/>
            <a:ext cx="8229600" cy="4953000"/>
          </a:xfrm>
        </p:spPr>
        <p:txBody>
          <a:bodyPr>
            <a:normAutofit/>
          </a:bodyPr>
          <a:lstStyle/>
          <a:p>
            <a:pPr eaLnBrk="1" hangingPunct="1">
              <a:lnSpc>
                <a:spcPct val="80000"/>
              </a:lnSpc>
              <a:defRPr/>
            </a:pPr>
            <a:r>
              <a:rPr lang="en-US" altLang="en-US" sz="2400" dirty="0">
                <a:ea typeface="ＭＳ Ｐゴシック" panose="020B0600070205080204" pitchFamily="34" charset="-128"/>
              </a:rPr>
              <a:t>Spirituality is often grounded in a specific religious faith.</a:t>
            </a:r>
          </a:p>
          <a:p>
            <a:pPr eaLnBrk="1" hangingPunct="1">
              <a:lnSpc>
                <a:spcPct val="80000"/>
              </a:lnSpc>
              <a:defRPr/>
            </a:pPr>
            <a:r>
              <a:rPr lang="en-US" altLang="en-US" sz="2400" dirty="0">
                <a:ea typeface="ＭＳ Ｐゴシック" panose="020B0600070205080204" pitchFamily="34" charset="-128"/>
              </a:rPr>
              <a:t>Religion is a source of meaning and framework in which to understand the great existential questions of suffering and death.</a:t>
            </a:r>
          </a:p>
          <a:p>
            <a:pPr eaLnBrk="1" hangingPunct="1">
              <a:lnSpc>
                <a:spcPct val="80000"/>
              </a:lnSpc>
              <a:defRPr/>
            </a:pPr>
            <a:r>
              <a:rPr lang="en-US" altLang="en-US" sz="2400" dirty="0">
                <a:ea typeface="ＭＳ Ｐゴシック" panose="020B0600070205080204" pitchFamily="34" charset="-128"/>
              </a:rPr>
              <a:t>Religious rituals </a:t>
            </a:r>
            <a:r>
              <a:rPr lang="ja-JP" altLang="en-US" sz="2400" dirty="0">
                <a:ea typeface="ＭＳ Ｐゴシック" panose="020B0600070205080204" pitchFamily="34" charset="-128"/>
              </a:rPr>
              <a:t>‘</a:t>
            </a:r>
            <a:r>
              <a:rPr lang="en-US" altLang="ja-JP" sz="2400" dirty="0">
                <a:ea typeface="ＭＳ Ｐゴシック" panose="020B0600070205080204" pitchFamily="34" charset="-128"/>
              </a:rPr>
              <a:t>actualize</a:t>
            </a:r>
            <a:r>
              <a:rPr lang="ja-JP" altLang="en-US" sz="2400" dirty="0">
                <a:ea typeface="ＭＳ Ｐゴシック" panose="020B0600070205080204" pitchFamily="34" charset="-128"/>
              </a:rPr>
              <a:t>’</a:t>
            </a:r>
            <a:r>
              <a:rPr lang="en-US" altLang="ja-JP" sz="2400" dirty="0">
                <a:ea typeface="ＭＳ Ｐゴシック" panose="020B0600070205080204" pitchFamily="34" charset="-128"/>
              </a:rPr>
              <a:t> belief/doctrine and provide tangible comfort and meaning.</a:t>
            </a:r>
          </a:p>
          <a:p>
            <a:pPr eaLnBrk="1" hangingPunct="1">
              <a:lnSpc>
                <a:spcPct val="80000"/>
              </a:lnSpc>
              <a:defRPr/>
            </a:pPr>
            <a:r>
              <a:rPr lang="en-US" altLang="en-US" sz="2400" dirty="0">
                <a:ea typeface="ＭＳ Ｐゴシック" panose="020B0600070205080204" pitchFamily="34" charset="-128"/>
              </a:rPr>
              <a:t>Chaplains and providers often are intermediaries in assisting patients find appropriate religious support.</a:t>
            </a:r>
          </a:p>
          <a:p>
            <a:pPr eaLnBrk="1" hangingPunct="1">
              <a:lnSpc>
                <a:spcPct val="80000"/>
              </a:lnSpc>
              <a:defRPr/>
            </a:pPr>
            <a:r>
              <a:rPr lang="en-US" altLang="en-US" sz="2400" dirty="0">
                <a:ea typeface="ＭＳ Ｐゴシック" panose="020B0600070205080204" pitchFamily="34" charset="-128"/>
              </a:rPr>
              <a:t>Ask about potential need for specific religious support earlier rather than later.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DB48C0-DD08-4DCD-95C2-753268F1DCAC}"/>
              </a:ext>
            </a:extLst>
          </p:cNvPr>
          <p:cNvSpPr>
            <a:spLocks noGrp="1"/>
          </p:cNvSpPr>
          <p:nvPr>
            <p:ph type="title"/>
          </p:nvPr>
        </p:nvSpPr>
        <p:spPr/>
        <p:txBody>
          <a:bodyPr/>
          <a:lstStyle/>
          <a:p>
            <a:r>
              <a:rPr lang="en-US" dirty="0"/>
              <a:t>Religion in palliative care</a:t>
            </a:r>
          </a:p>
        </p:txBody>
      </p:sp>
      <p:sp>
        <p:nvSpPr>
          <p:cNvPr id="3" name="Content Placeholder 2">
            <a:extLst>
              <a:ext uri="{FF2B5EF4-FFF2-40B4-BE49-F238E27FC236}">
                <a16:creationId xmlns:a16="http://schemas.microsoft.com/office/drawing/2014/main" xmlns="" id="{54ABD651-9CF8-4A89-A778-BBC7E0774021}"/>
              </a:ext>
            </a:extLst>
          </p:cNvPr>
          <p:cNvSpPr>
            <a:spLocks noGrp="1"/>
          </p:cNvSpPr>
          <p:nvPr>
            <p:ph idx="1"/>
          </p:nvPr>
        </p:nvSpPr>
        <p:spPr/>
        <p:txBody>
          <a:bodyPr>
            <a:normAutofit/>
          </a:bodyPr>
          <a:lstStyle/>
          <a:p>
            <a:pPr marL="0" indent="0">
              <a:buNone/>
            </a:pPr>
            <a:r>
              <a:rPr lang="en-US" sz="2800" dirty="0"/>
              <a:t>In end-of-life care, religion and religious tradition serves two primary functions:</a:t>
            </a:r>
          </a:p>
          <a:p>
            <a:pPr lvl="1"/>
            <a:r>
              <a:rPr lang="en-US" sz="2800" dirty="0"/>
              <a:t>The provision of a set of belief about life events</a:t>
            </a:r>
          </a:p>
          <a:p>
            <a:pPr lvl="1"/>
            <a:r>
              <a:rPr lang="en-US" sz="2800" dirty="0"/>
              <a:t>The establishment of an ethical foundation for a clinical decision-making</a:t>
            </a:r>
          </a:p>
        </p:txBody>
      </p:sp>
    </p:spTree>
    <p:extLst>
      <p:ext uri="{BB962C8B-B14F-4D97-AF65-F5344CB8AC3E}">
        <p14:creationId xmlns:p14="http://schemas.microsoft.com/office/powerpoint/2010/main" val="2418900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9A9104A-C420-1F40-8D68-A52240DE14C0}"/>
              </a:ext>
            </a:extLst>
          </p:cNvPr>
          <p:cNvSpPr>
            <a:spLocks noGrp="1"/>
          </p:cNvSpPr>
          <p:nvPr>
            <p:ph type="title"/>
          </p:nvPr>
        </p:nvSpPr>
        <p:spPr>
          <a:xfrm>
            <a:off x="2303692" y="147418"/>
            <a:ext cx="4114800" cy="1143000"/>
          </a:xfrm>
        </p:spPr>
        <p:txBody>
          <a:bodyPr/>
          <a:lstStyle/>
          <a:p>
            <a:pPr>
              <a:defRPr/>
            </a:pPr>
            <a:r>
              <a:rPr lang="en-US" dirty="0">
                <a:ea typeface="ＭＳ Ｐゴシック" charset="0"/>
              </a:rPr>
              <a:t>Major World Religions </a:t>
            </a:r>
          </a:p>
        </p:txBody>
      </p:sp>
      <p:pic>
        <p:nvPicPr>
          <p:cNvPr id="208898" name="Content Placeholder 4">
            <a:extLst>
              <a:ext uri="{FF2B5EF4-FFF2-40B4-BE49-F238E27FC236}">
                <a16:creationId xmlns:a16="http://schemas.microsoft.com/office/drawing/2014/main" xmlns="" id="{622A306D-8C62-4935-99C1-02FD236A293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743200" y="1190625"/>
            <a:ext cx="3505200" cy="5534025"/>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0B46C484-521B-CF4A-9E0F-F51DBC0B00C2}"/>
              </a:ext>
            </a:extLst>
          </p:cNvPr>
          <p:cNvSpPr>
            <a:spLocks noGrp="1"/>
          </p:cNvSpPr>
          <p:nvPr>
            <p:ph type="title"/>
          </p:nvPr>
        </p:nvSpPr>
        <p:spPr/>
        <p:txBody>
          <a:bodyPr>
            <a:normAutofit/>
          </a:bodyPr>
          <a:lstStyle/>
          <a:p>
            <a:pPr>
              <a:defRPr/>
            </a:pPr>
            <a:r>
              <a:rPr lang="en-US" dirty="0">
                <a:ea typeface="ＭＳ Ｐゴシック" charset="0"/>
              </a:rPr>
              <a:t>Most Countries Have a Majority Religion</a:t>
            </a:r>
          </a:p>
        </p:txBody>
      </p:sp>
      <p:pic>
        <p:nvPicPr>
          <p:cNvPr id="209922" name="Content Placeholder 7">
            <a:extLst>
              <a:ext uri="{FF2B5EF4-FFF2-40B4-BE49-F238E27FC236}">
                <a16:creationId xmlns:a16="http://schemas.microsoft.com/office/drawing/2014/main" xmlns="" id="{4635BD39-6D2E-47DB-BBE0-4234A8200AD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816100" y="1600200"/>
            <a:ext cx="6032500" cy="52578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1B7C9A-76FA-486B-8275-9BD5382D1296}"/>
              </a:ext>
            </a:extLst>
          </p:cNvPr>
          <p:cNvSpPr>
            <a:spLocks noGrp="1"/>
          </p:cNvSpPr>
          <p:nvPr>
            <p:ph type="title"/>
          </p:nvPr>
        </p:nvSpPr>
        <p:spPr/>
        <p:txBody>
          <a:bodyPr/>
          <a:lstStyle/>
          <a:p>
            <a:r>
              <a:rPr lang="en-US" dirty="0"/>
              <a:t>Judaism		 Christianity 		Islam</a:t>
            </a:r>
          </a:p>
        </p:txBody>
      </p:sp>
      <p:sp>
        <p:nvSpPr>
          <p:cNvPr id="3" name="Content Placeholder 2">
            <a:extLst>
              <a:ext uri="{FF2B5EF4-FFF2-40B4-BE49-F238E27FC236}">
                <a16:creationId xmlns:a16="http://schemas.microsoft.com/office/drawing/2014/main" xmlns="" id="{EE0F1FCA-7868-4C6F-9BD5-682E9864D0A0}"/>
              </a:ext>
            </a:extLst>
          </p:cNvPr>
          <p:cNvSpPr>
            <a:spLocks noGrp="1"/>
          </p:cNvSpPr>
          <p:nvPr>
            <p:ph idx="1"/>
          </p:nvPr>
        </p:nvSpPr>
        <p:spPr>
          <a:xfrm>
            <a:off x="2866181" y="1833718"/>
            <a:ext cx="2080097" cy="4600782"/>
          </a:xfrm>
        </p:spPr>
        <p:txBody>
          <a:bodyPr>
            <a:normAutofit lnSpcReduction="10000"/>
          </a:bodyPr>
          <a:lstStyle/>
          <a:p>
            <a:r>
              <a:rPr lang="en-US" dirty="0"/>
              <a:t>Assurance of spiritual security is vitally important to Christian patients facing death</a:t>
            </a:r>
          </a:p>
          <a:p>
            <a:r>
              <a:rPr lang="en-US" dirty="0"/>
              <a:t>A “good death” can be achieved when the dying patient is relieved from both physical pain and emotional pain</a:t>
            </a:r>
          </a:p>
        </p:txBody>
      </p:sp>
      <p:sp>
        <p:nvSpPr>
          <p:cNvPr id="4" name="Content Placeholder 2">
            <a:extLst>
              <a:ext uri="{FF2B5EF4-FFF2-40B4-BE49-F238E27FC236}">
                <a16:creationId xmlns:a16="http://schemas.microsoft.com/office/drawing/2014/main" xmlns="" id="{AF6758AC-DE9B-4ED5-844C-7516E29DCD15}"/>
              </a:ext>
            </a:extLst>
          </p:cNvPr>
          <p:cNvSpPr txBox="1">
            <a:spLocks/>
          </p:cNvSpPr>
          <p:nvPr/>
        </p:nvSpPr>
        <p:spPr>
          <a:xfrm>
            <a:off x="2870769" y="1825625"/>
            <a:ext cx="2080097" cy="460078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Gill Sans MT" pitchFamily="34" charset="0"/>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Gill Sans MT" pitchFamily="34" charset="0"/>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Gill Sans MT" pitchFamily="34" charset="0"/>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Gill Sans MT" pitchFamily="34" charset="0"/>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Gill Sans MT" pitchFamily="34"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endParaRPr lang="en-US" dirty="0"/>
          </a:p>
        </p:txBody>
      </p:sp>
      <p:sp>
        <p:nvSpPr>
          <p:cNvPr id="5" name="Content Placeholder 2">
            <a:extLst>
              <a:ext uri="{FF2B5EF4-FFF2-40B4-BE49-F238E27FC236}">
                <a16:creationId xmlns:a16="http://schemas.microsoft.com/office/drawing/2014/main" xmlns="" id="{BD3B5BD3-B61D-4340-B2D7-EB8E7BEA47B9}"/>
              </a:ext>
            </a:extLst>
          </p:cNvPr>
          <p:cNvSpPr txBox="1">
            <a:spLocks/>
          </p:cNvSpPr>
          <p:nvPr/>
        </p:nvSpPr>
        <p:spPr>
          <a:xfrm>
            <a:off x="5395206" y="1756833"/>
            <a:ext cx="2080097" cy="460078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Gill Sans MT" pitchFamily="34" charset="0"/>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Gill Sans MT" pitchFamily="34" charset="0"/>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Gill Sans MT" pitchFamily="34" charset="0"/>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Gill Sans MT" pitchFamily="34" charset="0"/>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Gill Sans MT" pitchFamily="34"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dirty="0"/>
              <a:t>Life is viewed as a time of preparation for hereafter</a:t>
            </a:r>
          </a:p>
          <a:p>
            <a:r>
              <a:rPr lang="en-US" dirty="0"/>
              <a:t>Death is viewed as the beginning of a different form of life</a:t>
            </a:r>
          </a:p>
        </p:txBody>
      </p:sp>
      <p:sp>
        <p:nvSpPr>
          <p:cNvPr id="6" name="Content Placeholder 2">
            <a:extLst>
              <a:ext uri="{FF2B5EF4-FFF2-40B4-BE49-F238E27FC236}">
                <a16:creationId xmlns:a16="http://schemas.microsoft.com/office/drawing/2014/main" xmlns="" id="{0E7E98BC-E0B9-493F-B1CC-22E5073BBFDB}"/>
              </a:ext>
            </a:extLst>
          </p:cNvPr>
          <p:cNvSpPr txBox="1">
            <a:spLocks/>
          </p:cNvSpPr>
          <p:nvPr/>
        </p:nvSpPr>
        <p:spPr>
          <a:xfrm>
            <a:off x="345125" y="1833718"/>
            <a:ext cx="2080097" cy="460078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Gill Sans MT" pitchFamily="34" charset="0"/>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Gill Sans MT" pitchFamily="34" charset="0"/>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Gill Sans MT" pitchFamily="34" charset="0"/>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Gill Sans MT" pitchFamily="34" charset="0"/>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Gill Sans MT" pitchFamily="34"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dirty="0"/>
              <a:t>Life is a gift from God and is significant when it follows God’s will.</a:t>
            </a:r>
          </a:p>
          <a:p>
            <a:r>
              <a:rPr lang="en-US" dirty="0"/>
              <a:t>After death the soul still lives and it will be rewarded according to good or bad facts during life-time</a:t>
            </a:r>
          </a:p>
        </p:txBody>
      </p:sp>
    </p:spTree>
    <p:extLst>
      <p:ext uri="{BB962C8B-B14F-4D97-AF65-F5344CB8AC3E}">
        <p14:creationId xmlns:p14="http://schemas.microsoft.com/office/powerpoint/2010/main" val="3055509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1B7C9A-76FA-486B-8275-9BD5382D1296}"/>
              </a:ext>
            </a:extLst>
          </p:cNvPr>
          <p:cNvSpPr>
            <a:spLocks noGrp="1"/>
          </p:cNvSpPr>
          <p:nvPr>
            <p:ph type="title"/>
          </p:nvPr>
        </p:nvSpPr>
        <p:spPr>
          <a:xfrm>
            <a:off x="2303692" y="971584"/>
            <a:ext cx="4684893" cy="854041"/>
          </a:xfrm>
        </p:spPr>
        <p:txBody>
          <a:bodyPr>
            <a:normAutofit fontScale="90000"/>
          </a:bodyPr>
          <a:lstStyle/>
          <a:p>
            <a:r>
              <a:rPr lang="en-US" dirty="0" err="1"/>
              <a:t>Hindusim</a:t>
            </a:r>
            <a:r>
              <a:rPr lang="en-US" dirty="0"/>
              <a:t>	    Buddhism	</a:t>
            </a:r>
          </a:p>
        </p:txBody>
      </p:sp>
      <p:sp>
        <p:nvSpPr>
          <p:cNvPr id="3" name="Content Placeholder 2">
            <a:extLst>
              <a:ext uri="{FF2B5EF4-FFF2-40B4-BE49-F238E27FC236}">
                <a16:creationId xmlns:a16="http://schemas.microsoft.com/office/drawing/2014/main" xmlns="" id="{EE0F1FCA-7868-4C6F-9BD5-682E9864D0A0}"/>
              </a:ext>
            </a:extLst>
          </p:cNvPr>
          <p:cNvSpPr>
            <a:spLocks noGrp="1"/>
          </p:cNvSpPr>
          <p:nvPr>
            <p:ph idx="1"/>
          </p:nvPr>
        </p:nvSpPr>
        <p:spPr>
          <a:xfrm>
            <a:off x="2297373" y="1889791"/>
            <a:ext cx="2080097" cy="4600782"/>
          </a:xfrm>
        </p:spPr>
        <p:txBody>
          <a:bodyPr>
            <a:normAutofit/>
          </a:bodyPr>
          <a:lstStyle/>
          <a:p>
            <a:r>
              <a:rPr lang="en-US" dirty="0"/>
              <a:t>Beliefs and practices vary considerably</a:t>
            </a:r>
          </a:p>
          <a:p>
            <a:r>
              <a:rPr lang="en-US" dirty="0"/>
              <a:t>Most Hindus require time for meditation and prayer when small idols or pictures of goods may be kept under the pillow  of the patient</a:t>
            </a:r>
          </a:p>
        </p:txBody>
      </p:sp>
      <p:sp>
        <p:nvSpPr>
          <p:cNvPr id="4" name="Content Placeholder 2">
            <a:extLst>
              <a:ext uri="{FF2B5EF4-FFF2-40B4-BE49-F238E27FC236}">
                <a16:creationId xmlns:a16="http://schemas.microsoft.com/office/drawing/2014/main" xmlns="" id="{AF6758AC-DE9B-4ED5-844C-7516E29DCD15}"/>
              </a:ext>
            </a:extLst>
          </p:cNvPr>
          <p:cNvSpPr txBox="1">
            <a:spLocks/>
          </p:cNvSpPr>
          <p:nvPr/>
        </p:nvSpPr>
        <p:spPr>
          <a:xfrm>
            <a:off x="4646138" y="1825625"/>
            <a:ext cx="2080097" cy="460078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Gill Sans MT" pitchFamily="34" charset="0"/>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Gill Sans MT" pitchFamily="34" charset="0"/>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Gill Sans MT" pitchFamily="34" charset="0"/>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Gill Sans MT" pitchFamily="34" charset="0"/>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Gill Sans MT" pitchFamily="34"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dirty="0"/>
              <a:t>Life is one of an infinite series</a:t>
            </a:r>
          </a:p>
          <a:p>
            <a:r>
              <a:rPr lang="en-US" dirty="0"/>
              <a:t>If we die well with a peaceful mind, it will beneficially influence our next life</a:t>
            </a:r>
          </a:p>
        </p:txBody>
      </p:sp>
    </p:spTree>
    <p:extLst>
      <p:ext uri="{BB962C8B-B14F-4D97-AF65-F5344CB8AC3E}">
        <p14:creationId xmlns:p14="http://schemas.microsoft.com/office/powerpoint/2010/main" val="8901680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a:extLst>
              <a:ext uri="{FF2B5EF4-FFF2-40B4-BE49-F238E27FC236}">
                <a16:creationId xmlns:a16="http://schemas.microsoft.com/office/drawing/2014/main" xmlns="" id="{20A03BDC-E516-C446-A462-8CA175C49ED9}"/>
              </a:ext>
            </a:extLst>
          </p:cNvPr>
          <p:cNvSpPr>
            <a:spLocks noGrp="1" noChangeArrowheads="1"/>
          </p:cNvSpPr>
          <p:nvPr>
            <p:ph type="title"/>
          </p:nvPr>
        </p:nvSpPr>
        <p:spPr/>
        <p:txBody>
          <a:bodyPr lIns="92075" tIns="46038" rIns="92075" bIns="46038">
            <a:normAutofit/>
          </a:bodyPr>
          <a:lstStyle/>
          <a:p>
            <a:pPr algn="ctr" eaLnBrk="1" hangingPunct="1">
              <a:defRPr/>
            </a:pPr>
            <a:r>
              <a:rPr lang="en-US" altLang="en-US" sz="3200" dirty="0">
                <a:ea typeface="ＭＳ Ｐゴシック" panose="020B0600070205080204" pitchFamily="34" charset="-128"/>
              </a:rPr>
              <a:t>Complementary Therapies</a:t>
            </a:r>
          </a:p>
        </p:txBody>
      </p:sp>
      <p:sp>
        <p:nvSpPr>
          <p:cNvPr id="270339" name="Rectangle 3">
            <a:extLst>
              <a:ext uri="{FF2B5EF4-FFF2-40B4-BE49-F238E27FC236}">
                <a16:creationId xmlns:a16="http://schemas.microsoft.com/office/drawing/2014/main" xmlns="" id="{F9921645-2BB0-4949-B268-83D41AA063A9}"/>
              </a:ext>
            </a:extLst>
          </p:cNvPr>
          <p:cNvSpPr>
            <a:spLocks noGrp="1" noChangeArrowheads="1"/>
          </p:cNvSpPr>
          <p:nvPr>
            <p:ph type="body" idx="1"/>
          </p:nvPr>
        </p:nvSpPr>
        <p:spPr>
          <a:xfrm>
            <a:off x="579819" y="1889791"/>
            <a:ext cx="7886700" cy="4600782"/>
          </a:xfrm>
        </p:spPr>
        <p:txBody>
          <a:bodyPr lIns="92075" tIns="46038" rIns="92075" bIns="46038"/>
          <a:lstStyle/>
          <a:p>
            <a:pPr eaLnBrk="1" hangingPunct="1">
              <a:defRPr/>
            </a:pPr>
            <a:r>
              <a:rPr lang="en-US" altLang="en-US" sz="2400" dirty="0">
                <a:ea typeface="ＭＳ Ｐゴシック" panose="020B0600070205080204" pitchFamily="34" charset="-128"/>
              </a:rPr>
              <a:t>Music therapy </a:t>
            </a:r>
            <a:r>
              <a:rPr lang="en-US" altLang="en-US" dirty="0">
                <a:ea typeface="ＭＳ Ｐゴシック" panose="020B0600070205080204" pitchFamily="34" charset="-128"/>
              </a:rPr>
              <a:t>can provide a comforting and calming presence. (Knowing the patient</a:t>
            </a:r>
            <a:r>
              <a:rPr lang="ja-JP" altLang="en-US" dirty="0">
                <a:ea typeface="ＭＳ Ｐゴシック" panose="020B0600070205080204" pitchFamily="34" charset="-128"/>
              </a:rPr>
              <a:t>’</a:t>
            </a:r>
            <a:r>
              <a:rPr lang="en-US" altLang="ja-JP" dirty="0">
                <a:ea typeface="ＭＳ Ｐゴシック" panose="020B0600070205080204" pitchFamily="34" charset="-128"/>
              </a:rPr>
              <a:t>s musical </a:t>
            </a:r>
            <a:r>
              <a:rPr lang="ja-JP" altLang="en-US" dirty="0">
                <a:ea typeface="ＭＳ Ｐゴシック" panose="020B0600070205080204" pitchFamily="34" charset="-128"/>
              </a:rPr>
              <a:t>“</a:t>
            </a:r>
            <a:r>
              <a:rPr lang="en-US" altLang="ja-JP" dirty="0">
                <a:ea typeface="ＭＳ Ｐゴシック" panose="020B0600070205080204" pitchFamily="34" charset="-128"/>
              </a:rPr>
              <a:t>history</a:t>
            </a:r>
            <a:r>
              <a:rPr lang="ja-JP" altLang="en-US" dirty="0">
                <a:ea typeface="ＭＳ Ｐゴシック" panose="020B0600070205080204" pitchFamily="34" charset="-128"/>
              </a:rPr>
              <a:t>”</a:t>
            </a:r>
            <a:r>
              <a:rPr lang="en-US" altLang="ja-JP" dirty="0">
                <a:ea typeface="ＭＳ Ｐゴシック" panose="020B0600070205080204" pitchFamily="34" charset="-128"/>
              </a:rPr>
              <a:t>  is important)</a:t>
            </a:r>
          </a:p>
          <a:p>
            <a:pPr>
              <a:lnSpc>
                <a:spcPct val="80000"/>
              </a:lnSpc>
              <a:defRPr/>
            </a:pPr>
            <a:r>
              <a:rPr lang="en-US" altLang="en-US" sz="2400" dirty="0">
                <a:ea typeface="ＭＳ Ｐゴシック" panose="020B0600070205080204" pitchFamily="34" charset="-128"/>
              </a:rPr>
              <a:t>Touch (e.g., massage)</a:t>
            </a:r>
          </a:p>
          <a:p>
            <a:pPr>
              <a:lnSpc>
                <a:spcPct val="80000"/>
              </a:lnSpc>
              <a:defRPr/>
            </a:pPr>
            <a:r>
              <a:rPr lang="en-US" altLang="en-US" sz="2400" dirty="0">
                <a:ea typeface="ＭＳ Ｐゴシック" panose="020B0600070205080204" pitchFamily="34" charset="-128"/>
              </a:rPr>
              <a:t>Art</a:t>
            </a:r>
          </a:p>
          <a:p>
            <a:pPr>
              <a:lnSpc>
                <a:spcPct val="80000"/>
              </a:lnSpc>
              <a:defRPr/>
            </a:pPr>
            <a:r>
              <a:rPr lang="en-US" altLang="en-US" sz="2400" dirty="0">
                <a:ea typeface="ＭＳ Ｐゴシック" panose="020B0600070205080204" pitchFamily="34" charset="-128"/>
              </a:rPr>
              <a:t>Poetry</a:t>
            </a:r>
          </a:p>
          <a:p>
            <a:pPr>
              <a:lnSpc>
                <a:spcPct val="80000"/>
              </a:lnSpc>
              <a:defRPr/>
            </a:pPr>
            <a:r>
              <a:rPr lang="en-US" altLang="en-US" sz="2400" dirty="0">
                <a:ea typeface="ＭＳ Ｐゴシック" panose="020B0600070205080204" pitchFamily="34" charset="-128"/>
              </a:rPr>
              <a:t>Animal companions (i.e., pet therapy)</a:t>
            </a:r>
          </a:p>
          <a:p>
            <a:pPr>
              <a:lnSpc>
                <a:spcPct val="80000"/>
              </a:lnSpc>
              <a:defRPr/>
            </a:pPr>
            <a:endParaRPr lang="en-US" altLang="en-US" sz="2400" dirty="0">
              <a:ea typeface="ＭＳ Ｐゴシック" panose="020B0600070205080204" pitchFamily="34" charset="-128"/>
            </a:endParaRPr>
          </a:p>
          <a:p>
            <a:pPr>
              <a:lnSpc>
                <a:spcPct val="80000"/>
              </a:lnSpc>
              <a:buNone/>
              <a:defRPr/>
            </a:pPr>
            <a:r>
              <a:rPr lang="en-US" altLang="en-US" sz="2400" dirty="0">
                <a:ea typeface="ＭＳ Ｐゴシック" panose="020B0600070205080204" pitchFamily="34" charset="-128"/>
              </a:rPr>
              <a:t>  *Common to all of these approaches is an effort to reduce the isolation of the dying person while at the same time </a:t>
            </a:r>
            <a:r>
              <a:rPr lang="ja-JP" altLang="en-US" sz="2400" dirty="0">
                <a:ea typeface="ＭＳ Ｐゴシック" panose="020B0600070205080204" pitchFamily="34" charset="-128"/>
              </a:rPr>
              <a:t>‘</a:t>
            </a:r>
            <a:r>
              <a:rPr lang="en-US" altLang="ja-JP" sz="2400" dirty="0">
                <a:ea typeface="ＭＳ Ｐゴシック" panose="020B0600070205080204" pitchFamily="34" charset="-128"/>
              </a:rPr>
              <a:t>reawakening</a:t>
            </a:r>
            <a:r>
              <a:rPr lang="ja-JP" altLang="en-US" sz="2400" dirty="0">
                <a:ea typeface="ＭＳ Ｐゴシック" panose="020B0600070205080204" pitchFamily="34" charset="-128"/>
              </a:rPr>
              <a:t>’</a:t>
            </a:r>
            <a:r>
              <a:rPr lang="en-US" altLang="ja-JP" sz="2400" dirty="0">
                <a:ea typeface="ＭＳ Ｐゴシック" panose="020B0600070205080204" pitchFamily="34" charset="-128"/>
              </a:rPr>
              <a:t> the dying person</a:t>
            </a:r>
            <a:r>
              <a:rPr lang="ja-JP" altLang="en-US" sz="2400" dirty="0">
                <a:ea typeface="ＭＳ Ｐゴシック" panose="020B0600070205080204" pitchFamily="34" charset="-128"/>
              </a:rPr>
              <a:t>’</a:t>
            </a:r>
            <a:r>
              <a:rPr lang="en-US" altLang="ja-JP" sz="2400" dirty="0">
                <a:ea typeface="ＭＳ Ｐゴシック" panose="020B0600070205080204" pitchFamily="34" charset="-128"/>
              </a:rPr>
              <a:t>s connection to the living. </a:t>
            </a:r>
          </a:p>
          <a:p>
            <a:pPr>
              <a:lnSpc>
                <a:spcPct val="80000"/>
              </a:lnSpc>
              <a:buNone/>
              <a:defRPr/>
            </a:pPr>
            <a:r>
              <a:rPr lang="en-US" altLang="en-US" dirty="0">
                <a:ea typeface="ＭＳ Ｐゴシック" panose="020B0600070205080204" pitchFamily="34" charset="-128"/>
              </a:rPr>
              <a:t>	</a:t>
            </a:r>
          </a:p>
          <a:p>
            <a:pPr>
              <a:lnSpc>
                <a:spcPct val="80000"/>
              </a:lnSpc>
              <a:buNone/>
              <a:defRPr/>
            </a:pPr>
            <a:r>
              <a:rPr lang="en-US" altLang="en-US" sz="2400" dirty="0">
                <a:ea typeface="ＭＳ Ｐゴシック" panose="020B0600070205080204" pitchFamily="34" charset="-128"/>
              </a:rPr>
              <a:t>	Cultural values will influence use of these kinds of therapies.</a:t>
            </a:r>
          </a:p>
          <a:p>
            <a:pPr>
              <a:lnSpc>
                <a:spcPct val="80000"/>
              </a:lnSpc>
              <a:buNone/>
              <a:defRPr/>
            </a:pPr>
            <a:endParaRPr lang="en-US" altLang="en-US" sz="2400" dirty="0">
              <a:ea typeface="ＭＳ Ｐゴシック" panose="020B0600070205080204" pitchFamily="34" charset="-12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C4B5DE0-67DD-4A73-A09E-3ACBAD6ACE8F}"/>
              </a:ext>
            </a:extLst>
          </p:cNvPr>
          <p:cNvSpPr>
            <a:spLocks noGrp="1"/>
          </p:cNvSpPr>
          <p:nvPr>
            <p:ph type="title"/>
          </p:nvPr>
        </p:nvSpPr>
        <p:spPr/>
        <p:txBody>
          <a:bodyPr/>
          <a:lstStyle/>
          <a:p>
            <a:pPr algn="ctr"/>
            <a:r>
              <a:rPr lang="en-US" dirty="0"/>
              <a:t>Medical</a:t>
            </a:r>
          </a:p>
        </p:txBody>
      </p:sp>
      <p:sp>
        <p:nvSpPr>
          <p:cNvPr id="3" name="Content Placeholder 2">
            <a:extLst>
              <a:ext uri="{FF2B5EF4-FFF2-40B4-BE49-F238E27FC236}">
                <a16:creationId xmlns:a16="http://schemas.microsoft.com/office/drawing/2014/main" xmlns="" id="{57BD6E4E-72FA-4CFD-9E55-08C678011E36}"/>
              </a:ext>
            </a:extLst>
          </p:cNvPr>
          <p:cNvSpPr>
            <a:spLocks noGrp="1"/>
          </p:cNvSpPr>
          <p:nvPr>
            <p:ph idx="1"/>
          </p:nvPr>
        </p:nvSpPr>
        <p:spPr/>
        <p:txBody>
          <a:bodyPr>
            <a:normAutofit/>
          </a:bodyPr>
          <a:lstStyle/>
          <a:p>
            <a:r>
              <a:rPr lang="en-US" sz="2400" dirty="0"/>
              <a:t>Control pain</a:t>
            </a:r>
          </a:p>
          <a:p>
            <a:endParaRPr lang="en-US" sz="2400" dirty="0"/>
          </a:p>
          <a:p>
            <a:r>
              <a:rPr lang="en-US" sz="2400" dirty="0"/>
              <a:t>Good symptom management</a:t>
            </a:r>
          </a:p>
          <a:p>
            <a:endParaRPr lang="en-US" sz="2400" dirty="0"/>
          </a:p>
          <a:p>
            <a:r>
              <a:rPr lang="en-US" altLang="en-US" sz="2400" dirty="0">
                <a:ea typeface="ＭＳ Ｐゴシック" panose="020B0600070205080204" pitchFamily="34" charset="-128"/>
              </a:rPr>
              <a:t>Chaotic social circumstances will influence spiritual struggle</a:t>
            </a:r>
          </a:p>
          <a:p>
            <a:pPr>
              <a:buNone/>
              <a:defRPr/>
            </a:pPr>
            <a:endParaRPr lang="en-US" altLang="ja-JP" sz="2400" dirty="0">
              <a:ea typeface="ＭＳ Ｐゴシック" panose="020B0600070205080204" pitchFamily="34" charset="-128"/>
            </a:endParaRPr>
          </a:p>
          <a:p>
            <a:pPr>
              <a:buNone/>
              <a:defRPr/>
            </a:pPr>
            <a:r>
              <a:rPr lang="en-US" altLang="ja-JP" sz="2400" dirty="0">
                <a:ea typeface="ＭＳ Ｐゴシック" panose="020B0600070205080204" pitchFamily="34" charset="-128"/>
              </a:rPr>
              <a:t>“…No man can come to terms with his God when every waking moment is taken up with pain or vomiting.</a:t>
            </a:r>
            <a:r>
              <a:rPr lang="ja-JP" altLang="en-US" sz="2400" dirty="0">
                <a:ea typeface="ＭＳ Ｐゴシック" panose="020B0600070205080204" pitchFamily="34" charset="-128"/>
              </a:rPr>
              <a:t>”</a:t>
            </a:r>
            <a:r>
              <a:rPr lang="en-US" altLang="ja-JP" sz="2400" dirty="0">
                <a:ea typeface="ＭＳ Ｐゴシック" panose="020B0600070205080204" pitchFamily="34" charset="-128"/>
              </a:rPr>
              <a:t>                                   </a:t>
            </a:r>
          </a:p>
          <a:p>
            <a:pPr>
              <a:buNone/>
              <a:defRPr/>
            </a:pPr>
            <a:endParaRPr lang="en-US" altLang="en-US" sz="2400" dirty="0">
              <a:ea typeface="ＭＳ Ｐゴシック" panose="020B0600070205080204" pitchFamily="34" charset="-128"/>
            </a:endParaRPr>
          </a:p>
          <a:p>
            <a:pPr>
              <a:buNone/>
              <a:defRPr/>
            </a:pPr>
            <a:r>
              <a:rPr lang="en-US" altLang="en-US" sz="1600" dirty="0">
                <a:ea typeface="ＭＳ Ｐゴシック" panose="020B0600070205080204" pitchFamily="34" charset="-128"/>
              </a:rPr>
              <a:t>         Oxford Textbook of Palliative Medicine, 2nd Edition, p. 6, 1998</a:t>
            </a:r>
          </a:p>
          <a:p>
            <a:pPr marL="0" indent="0">
              <a:buNone/>
            </a:pPr>
            <a:endParaRPr lang="en-US" sz="2400" dirty="0"/>
          </a:p>
        </p:txBody>
      </p:sp>
    </p:spTree>
    <p:extLst>
      <p:ext uri="{BB962C8B-B14F-4D97-AF65-F5344CB8AC3E}">
        <p14:creationId xmlns:p14="http://schemas.microsoft.com/office/powerpoint/2010/main" val="19384466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051CEF-784D-4837-ACB1-2F2C4D17205F}"/>
              </a:ext>
            </a:extLst>
          </p:cNvPr>
          <p:cNvSpPr>
            <a:spLocks noGrp="1"/>
          </p:cNvSpPr>
          <p:nvPr>
            <p:ph type="title"/>
          </p:nvPr>
        </p:nvSpPr>
        <p:spPr/>
        <p:txBody>
          <a:bodyPr/>
          <a:lstStyle/>
          <a:p>
            <a:pPr algn="ctr"/>
            <a:r>
              <a:rPr lang="en-US" dirty="0"/>
              <a:t>Caregiver</a:t>
            </a:r>
          </a:p>
        </p:txBody>
      </p:sp>
      <p:sp>
        <p:nvSpPr>
          <p:cNvPr id="3" name="Content Placeholder 2">
            <a:extLst>
              <a:ext uri="{FF2B5EF4-FFF2-40B4-BE49-F238E27FC236}">
                <a16:creationId xmlns:a16="http://schemas.microsoft.com/office/drawing/2014/main" xmlns="" id="{51B6F8FA-1D3C-45E6-B356-8217B1B22B7F}"/>
              </a:ext>
            </a:extLst>
          </p:cNvPr>
          <p:cNvSpPr>
            <a:spLocks noGrp="1"/>
          </p:cNvSpPr>
          <p:nvPr>
            <p:ph idx="1"/>
          </p:nvPr>
        </p:nvSpPr>
        <p:spPr/>
        <p:txBody>
          <a:bodyPr/>
          <a:lstStyle/>
          <a:p>
            <a:pPr>
              <a:buNone/>
              <a:defRPr/>
            </a:pPr>
            <a:r>
              <a:rPr lang="en-US" altLang="en-US" dirty="0">
                <a:ea typeface="ＭＳ Ｐゴシック" panose="020B0600070205080204" pitchFamily="34" charset="-128"/>
              </a:rPr>
              <a:t>Basic </a:t>
            </a:r>
          </a:p>
          <a:p>
            <a:pPr>
              <a:buNone/>
              <a:defRPr/>
            </a:pPr>
            <a:r>
              <a:rPr lang="en-US" altLang="en-US" dirty="0">
                <a:ea typeface="ＭＳ Ｐゴシック" panose="020B0600070205080204" pitchFamily="34" charset="-128"/>
              </a:rPr>
              <a:t>   </a:t>
            </a:r>
            <a:r>
              <a:rPr lang="en-US" altLang="en-US" sz="2400" dirty="0">
                <a:ea typeface="ＭＳ Ｐゴシック" panose="020B0600070205080204" pitchFamily="34" charset="-128"/>
              </a:rPr>
              <a:t>- Express empathic concern</a:t>
            </a:r>
          </a:p>
          <a:p>
            <a:pPr>
              <a:buNone/>
              <a:defRPr/>
            </a:pPr>
            <a:r>
              <a:rPr lang="en-US" altLang="en-US" sz="2400" dirty="0">
                <a:ea typeface="ＭＳ Ｐゴシック" panose="020B0600070205080204" pitchFamily="34" charset="-128"/>
              </a:rPr>
              <a:t>   - Be respectful of the patient</a:t>
            </a:r>
            <a:r>
              <a:rPr lang="ja-JP" altLang="en-US" sz="2400" dirty="0">
                <a:ea typeface="ＭＳ Ｐゴシック" panose="020B0600070205080204" pitchFamily="34" charset="-128"/>
              </a:rPr>
              <a:t>’</a:t>
            </a:r>
            <a:r>
              <a:rPr lang="en-US" altLang="ja-JP" sz="2400" dirty="0">
                <a:ea typeface="ＭＳ Ｐゴシック" panose="020B0600070205080204" pitchFamily="34" charset="-128"/>
              </a:rPr>
              <a:t>s ultimate concerns</a:t>
            </a:r>
          </a:p>
          <a:p>
            <a:pPr>
              <a:buNone/>
              <a:defRPr/>
            </a:pPr>
            <a:r>
              <a:rPr lang="en-US" altLang="en-US" sz="2400" dirty="0">
                <a:ea typeface="ＭＳ Ｐゴシック" panose="020B0600070205080204" pitchFamily="34" charset="-128"/>
              </a:rPr>
              <a:t>   - Be </a:t>
            </a:r>
            <a:r>
              <a:rPr lang="en-US" altLang="en-US" sz="2400" dirty="0">
                <a:solidFill>
                  <a:srgbClr val="FF0000"/>
                </a:solidFill>
                <a:ea typeface="ＭＳ Ｐゴシック" panose="020B0600070205080204" pitchFamily="34" charset="-128"/>
              </a:rPr>
              <a:t>present</a:t>
            </a:r>
            <a:r>
              <a:rPr lang="en-US" altLang="en-US" sz="2400" dirty="0">
                <a:ea typeface="ＭＳ Ｐゴシック" panose="020B0600070205080204" pitchFamily="34" charset="-128"/>
              </a:rPr>
              <a:t> for them, affirming their value</a:t>
            </a:r>
          </a:p>
          <a:p>
            <a:pPr>
              <a:buNone/>
              <a:defRPr/>
            </a:pPr>
            <a:r>
              <a:rPr lang="en-US" altLang="en-US" sz="2400" dirty="0">
                <a:ea typeface="ＭＳ Ｐゴシック" panose="020B0600070205080204" pitchFamily="34" charset="-128"/>
              </a:rPr>
              <a:t>   - Listen to what they have to say about life and its meaning</a:t>
            </a:r>
          </a:p>
          <a:p>
            <a:pPr>
              <a:buNone/>
              <a:defRPr/>
            </a:pPr>
            <a:r>
              <a:rPr lang="en-US" altLang="en-US" sz="2400" dirty="0">
                <a:ea typeface="ＭＳ Ｐゴシック" panose="020B0600070205080204" pitchFamily="34" charset="-128"/>
              </a:rPr>
              <a:t>   </a:t>
            </a:r>
            <a:r>
              <a:rPr lang="en-US" altLang="en-US" dirty="0">
                <a:ea typeface="ＭＳ Ｐゴシック" panose="020B0600070205080204" pitchFamily="34" charset="-128"/>
              </a:rPr>
              <a:t>Complex</a:t>
            </a:r>
          </a:p>
          <a:p>
            <a:pPr>
              <a:buNone/>
              <a:defRPr/>
            </a:pPr>
            <a:r>
              <a:rPr lang="en-US" altLang="en-US" dirty="0">
                <a:ea typeface="ＭＳ Ｐゴシック" panose="020B0600070205080204" pitchFamily="34" charset="-128"/>
              </a:rPr>
              <a:t>   - </a:t>
            </a:r>
            <a:r>
              <a:rPr lang="en-US" altLang="en-US" sz="2400" dirty="0">
                <a:ea typeface="ＭＳ Ｐゴシック" panose="020B0600070205080204" pitchFamily="34" charset="-128"/>
              </a:rPr>
              <a:t>Refer to chaplain or patient</a:t>
            </a:r>
            <a:r>
              <a:rPr lang="ja-JP" altLang="en-US" sz="2400" dirty="0">
                <a:ea typeface="ＭＳ Ｐゴシック" panose="020B0600070205080204" pitchFamily="34" charset="-128"/>
              </a:rPr>
              <a:t>’</a:t>
            </a:r>
            <a:r>
              <a:rPr lang="en-US" altLang="ja-JP" sz="2400" dirty="0">
                <a:ea typeface="ＭＳ Ｐゴシック" panose="020B0600070205080204" pitchFamily="34" charset="-128"/>
              </a:rPr>
              <a:t>s own clergy</a:t>
            </a:r>
          </a:p>
          <a:p>
            <a:pPr>
              <a:buNone/>
              <a:defRPr/>
            </a:pPr>
            <a:r>
              <a:rPr lang="en-US" altLang="en-US" sz="2400" dirty="0">
                <a:ea typeface="ＭＳ Ｐゴシック" panose="020B0600070205080204" pitchFamily="34" charset="-128"/>
              </a:rPr>
              <a:t>     </a:t>
            </a:r>
            <a:r>
              <a:rPr lang="en-US" altLang="en-US" sz="1800" dirty="0" err="1">
                <a:ea typeface="ＭＳ Ｐゴシック" panose="020B0600070205080204" pitchFamily="34" charset="-128"/>
              </a:rPr>
              <a:t>Sulmasy</a:t>
            </a:r>
            <a:r>
              <a:rPr lang="en-US" altLang="en-US" sz="1800" dirty="0">
                <a:ea typeface="ＭＳ Ｐゴシック" panose="020B0600070205080204" pitchFamily="34" charset="-128"/>
              </a:rPr>
              <a:t>, DP. </a:t>
            </a:r>
            <a:r>
              <a:rPr lang="en-US" altLang="en-US" sz="1800" i="1" dirty="0">
                <a:ea typeface="ＭＳ Ｐゴシック" panose="020B0600070205080204" pitchFamily="34" charset="-128"/>
              </a:rPr>
              <a:t>JAMA</a:t>
            </a:r>
            <a:r>
              <a:rPr lang="en-US" altLang="en-US" sz="1800" dirty="0">
                <a:ea typeface="ＭＳ Ｐゴシック" panose="020B0600070205080204" pitchFamily="34" charset="-128"/>
              </a:rPr>
              <a:t> 2006; 296:1385-1392</a:t>
            </a:r>
          </a:p>
          <a:p>
            <a:endParaRPr lang="en-US" dirty="0"/>
          </a:p>
        </p:txBody>
      </p:sp>
    </p:spTree>
    <p:extLst>
      <p:ext uri="{BB962C8B-B14F-4D97-AF65-F5344CB8AC3E}">
        <p14:creationId xmlns:p14="http://schemas.microsoft.com/office/powerpoint/2010/main" val="2643189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 </a:t>
            </a:r>
          </a:p>
        </p:txBody>
      </p:sp>
      <p:sp>
        <p:nvSpPr>
          <p:cNvPr id="4" name="Rectangle 1">
            <a:extLst>
              <a:ext uri="{FF2B5EF4-FFF2-40B4-BE49-F238E27FC236}">
                <a16:creationId xmlns:a16="http://schemas.microsoft.com/office/drawing/2014/main" xmlns="" id="{0CB5378B-633F-4683-BDE9-0149B89914B0}"/>
              </a:ext>
            </a:extLst>
          </p:cNvPr>
          <p:cNvSpPr>
            <a:spLocks noGrp="1" noChangeArrowheads="1"/>
          </p:cNvSpPr>
          <p:nvPr>
            <p:ph idx="1"/>
          </p:nvPr>
        </p:nvSpPr>
        <p:spPr bwMode="auto">
          <a:xfrm>
            <a:off x="387489" y="1756833"/>
            <a:ext cx="8344133"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 – A1 </a:t>
            </a:r>
            <a:r>
              <a:rPr kumimoji="0" lang="ro-RO" altLang="en-US" sz="2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Defines spiritual care and explain the relationship / differences between spirituality and religion</a:t>
            </a:r>
            <a:endParaRPr kumimoji="0" lang="en-US"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2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 – A2 Describes how spiritual issues affect people with life-limiting conditions and their families throughout the continuum of care</a:t>
            </a:r>
            <a:endParaRPr kumimoji="0" lang="en-US"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2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 – A3 Explains role of the Doctor (and wider MDT) regarding spiritual care, expertise and tasks of multidisciplinary team members in spiritual care</a:t>
            </a:r>
            <a:r>
              <a:rPr kumimoji="0" lang="ro-RO" altLang="en-US" sz="2800" b="0" i="0" u="sng" strike="noStrike" cap="none" normalizeH="0" baseline="0" dirty="0">
                <a:ln>
                  <a:noFill/>
                </a:ln>
                <a:solidFill>
                  <a:srgbClr val="008080"/>
                </a:solidFill>
                <a:effectLst/>
                <a:latin typeface="Calibri" panose="020F0502020204030204" pitchFamily="34" charset="0"/>
                <a:ea typeface="Times New Roman" panose="02020603050405020304" pitchFamily="18" charset="0"/>
                <a:cs typeface="Calibri" panose="020F0502020204030204" pitchFamily="34" charset="0"/>
              </a:rPr>
              <a:t>.</a:t>
            </a:r>
            <a:endParaRPr kumimoji="0" lang="en-US"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2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 – B4 Shows trustworthiness in seeking additional spiritual support</a:t>
            </a:r>
            <a:endParaRPr kumimoji="0" lang="ro-RO" altLang="en-US" sz="54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0BE680D-7B62-4944-9DFD-A88D16495014}"/>
              </a:ext>
            </a:extLst>
          </p:cNvPr>
          <p:cNvSpPr>
            <a:spLocks noGrp="1"/>
          </p:cNvSpPr>
          <p:nvPr>
            <p:ph type="title"/>
          </p:nvPr>
        </p:nvSpPr>
        <p:spPr>
          <a:xfrm>
            <a:off x="601458" y="431593"/>
            <a:ext cx="7886700" cy="854041"/>
          </a:xfrm>
        </p:spPr>
        <p:txBody>
          <a:bodyPr>
            <a:normAutofit fontScale="90000"/>
          </a:bodyPr>
          <a:lstStyle/>
          <a:p>
            <a:pPr algn="ctr"/>
            <a:r>
              <a:rPr lang="en-US" dirty="0">
                <a:solidFill>
                  <a:srgbClr val="DC0063"/>
                </a:solidFill>
                <a:ea typeface="ＭＳ Ｐゴシック" charset="0"/>
              </a:rPr>
              <a:t>HOW</a:t>
            </a:r>
            <a:r>
              <a:rPr lang="en-US" dirty="0">
                <a:ea typeface="ＭＳ Ｐゴシック" charset="0"/>
              </a:rPr>
              <a:t/>
            </a:r>
            <a:br>
              <a:rPr lang="en-US" dirty="0">
                <a:ea typeface="ＭＳ Ｐゴシック" charset="0"/>
              </a:rPr>
            </a:br>
            <a:r>
              <a:rPr lang="en-US" dirty="0">
                <a:ea typeface="ＭＳ Ｐゴシック" charset="0"/>
              </a:rPr>
              <a:t/>
            </a:r>
            <a:br>
              <a:rPr lang="en-US" dirty="0">
                <a:ea typeface="ＭＳ Ｐゴシック" charset="0"/>
              </a:rPr>
            </a:br>
            <a:r>
              <a:rPr lang="en-US" dirty="0">
                <a:ea typeface="ＭＳ Ｐゴシック" charset="0"/>
              </a:rPr>
              <a:t>Measuring Spiritual Distress…</a:t>
            </a:r>
            <a:br>
              <a:rPr lang="en-US" dirty="0">
                <a:ea typeface="ＭＳ Ｐゴシック" charset="0"/>
              </a:rPr>
            </a:br>
            <a:r>
              <a:rPr lang="en-US" sz="2400" dirty="0">
                <a:ea typeface="ＭＳ Ｐゴシック" charset="0"/>
              </a:rPr>
              <a:t>Research/Clinical Instruments</a:t>
            </a:r>
            <a:r>
              <a:rPr lang="en-US" dirty="0">
                <a:ea typeface="ＭＳ Ｐゴシック" charset="0"/>
              </a:rPr>
              <a:t> </a:t>
            </a:r>
            <a:endParaRPr lang="en-US" dirty="0"/>
          </a:p>
        </p:txBody>
      </p:sp>
      <p:sp>
        <p:nvSpPr>
          <p:cNvPr id="5" name="Content Placeholder 4">
            <a:extLst>
              <a:ext uri="{FF2B5EF4-FFF2-40B4-BE49-F238E27FC236}">
                <a16:creationId xmlns:a16="http://schemas.microsoft.com/office/drawing/2014/main" xmlns="" id="{098BB600-9555-4BB0-BA33-1E357CA1C8A6}"/>
              </a:ext>
            </a:extLst>
          </p:cNvPr>
          <p:cNvSpPr>
            <a:spLocks noGrp="1"/>
          </p:cNvSpPr>
          <p:nvPr>
            <p:ph idx="1"/>
          </p:nvPr>
        </p:nvSpPr>
        <p:spPr/>
        <p:txBody>
          <a:bodyPr>
            <a:normAutofit/>
          </a:bodyPr>
          <a:lstStyle/>
          <a:p>
            <a:r>
              <a:rPr lang="en-US" sz="2800" dirty="0"/>
              <a:t>Understanding  the patient’s spiritual framework and values</a:t>
            </a:r>
          </a:p>
          <a:p>
            <a:endParaRPr lang="en-US" sz="2800" dirty="0"/>
          </a:p>
          <a:p>
            <a:r>
              <a:rPr lang="en-US" sz="2800" dirty="0"/>
              <a:t>Screening  or triage for spiritual problems</a:t>
            </a:r>
          </a:p>
          <a:p>
            <a:pPr marL="2743200" lvl="8" indent="0">
              <a:buNone/>
            </a:pPr>
            <a:endParaRPr lang="en-US" sz="2050" dirty="0"/>
          </a:p>
          <a:p>
            <a:pPr marL="2743200" lvl="8" indent="0">
              <a:buNone/>
            </a:pPr>
            <a:endParaRPr lang="en-US" sz="2050" dirty="0"/>
          </a:p>
          <a:p>
            <a:pPr marL="2743200" lvl="8" indent="0">
              <a:buNone/>
            </a:pPr>
            <a:r>
              <a:rPr lang="en-US" sz="2050" dirty="0"/>
              <a:t>By</a:t>
            </a:r>
          </a:p>
          <a:p>
            <a:pPr marL="2743200" lvl="8" indent="0">
              <a:buNone/>
            </a:pPr>
            <a:endParaRPr lang="en-US" sz="2050" dirty="0"/>
          </a:p>
          <a:p>
            <a:pPr lvl="1"/>
            <a:r>
              <a:rPr lang="en-US" sz="2500" dirty="0"/>
              <a:t>Taking spiritual history	</a:t>
            </a:r>
          </a:p>
          <a:p>
            <a:pPr lvl="1"/>
            <a:r>
              <a:rPr lang="en-US" sz="2500" dirty="0"/>
              <a:t>Assessing/screening for spiritual needs</a:t>
            </a:r>
          </a:p>
        </p:txBody>
      </p:sp>
    </p:spTree>
    <p:extLst>
      <p:ext uri="{BB962C8B-B14F-4D97-AF65-F5344CB8AC3E}">
        <p14:creationId xmlns:p14="http://schemas.microsoft.com/office/powerpoint/2010/main" val="2915106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0BBF4C3-8F7D-4FCE-A548-7C09C6BD4EB2}"/>
              </a:ext>
            </a:extLst>
          </p:cNvPr>
          <p:cNvSpPr>
            <a:spLocks noGrp="1"/>
          </p:cNvSpPr>
          <p:nvPr>
            <p:ph type="title"/>
          </p:nvPr>
        </p:nvSpPr>
        <p:spPr/>
        <p:txBody>
          <a:bodyPr>
            <a:normAutofit fontScale="90000"/>
          </a:bodyPr>
          <a:lstStyle/>
          <a:p>
            <a:r>
              <a:rPr lang="en-US" dirty="0">
                <a:ea typeface="ＭＳ Ｐゴシック" charset="0"/>
              </a:rPr>
              <a:t>Measuring Spiritual Distress…</a:t>
            </a:r>
            <a:br>
              <a:rPr lang="en-US" dirty="0">
                <a:ea typeface="ＭＳ Ｐゴシック" charset="0"/>
              </a:rPr>
            </a:br>
            <a:r>
              <a:rPr lang="en-US" sz="2400" dirty="0">
                <a:ea typeface="ＭＳ Ｐゴシック" charset="0"/>
              </a:rPr>
              <a:t>Spiritual History</a:t>
            </a:r>
            <a:endParaRPr lang="en-US" dirty="0"/>
          </a:p>
        </p:txBody>
      </p:sp>
      <p:sp>
        <p:nvSpPr>
          <p:cNvPr id="3" name="Content Placeholder 2">
            <a:extLst>
              <a:ext uri="{FF2B5EF4-FFF2-40B4-BE49-F238E27FC236}">
                <a16:creationId xmlns:a16="http://schemas.microsoft.com/office/drawing/2014/main" xmlns="" id="{F798F429-7E39-494A-BB6B-2098BF161155}"/>
              </a:ext>
            </a:extLst>
          </p:cNvPr>
          <p:cNvSpPr>
            <a:spLocks noGrp="1"/>
          </p:cNvSpPr>
          <p:nvPr>
            <p:ph idx="1"/>
          </p:nvPr>
        </p:nvSpPr>
        <p:spPr/>
        <p:txBody>
          <a:bodyPr>
            <a:normAutofit fontScale="85000" lnSpcReduction="10000"/>
          </a:bodyPr>
          <a:lstStyle/>
          <a:p>
            <a:r>
              <a:rPr lang="en-US" dirty="0"/>
              <a:t>The </a:t>
            </a:r>
            <a:r>
              <a:rPr lang="en-US" b="1" dirty="0"/>
              <a:t>Ars </a:t>
            </a:r>
            <a:r>
              <a:rPr lang="en-US" b="1" dirty="0" err="1"/>
              <a:t>Moriendi</a:t>
            </a:r>
            <a:r>
              <a:rPr lang="en-US" b="1" dirty="0"/>
              <a:t> </a:t>
            </a:r>
            <a:r>
              <a:rPr lang="en-US" dirty="0"/>
              <a:t>("Art of Dying") or Diamond-model is inspired by a</a:t>
            </a:r>
          </a:p>
          <a:p>
            <a:pPr marL="0" indent="0">
              <a:buNone/>
            </a:pPr>
            <a:r>
              <a:rPr lang="en-US" dirty="0"/>
              <a:t>medieval tradition which creates a common framework for communication and reflection on spirituality in palliative care within a secular and/or multi-faith society.</a:t>
            </a:r>
          </a:p>
          <a:p>
            <a:r>
              <a:rPr lang="en-US" b="1" dirty="0"/>
              <a:t>FICA</a:t>
            </a:r>
            <a:r>
              <a:rPr lang="en-US" dirty="0"/>
              <a:t> is a spiritual history-taking tool which was developed to help health care professionals address spiritual issues with patients in all settings. FICA serves as a guide for conversations in the clinical setting rather than a checklist, and is especially effective for patients who follow an organized religion.</a:t>
            </a:r>
          </a:p>
          <a:p>
            <a:r>
              <a:rPr lang="en-US" dirty="0"/>
              <a:t>The </a:t>
            </a:r>
            <a:r>
              <a:rPr lang="en-US" b="1" dirty="0" err="1"/>
              <a:t>SPIRITual</a:t>
            </a:r>
            <a:r>
              <a:rPr lang="en-US" b="1" dirty="0"/>
              <a:t> History</a:t>
            </a:r>
            <a:r>
              <a:rPr lang="en-US" dirty="0"/>
              <a:t> is a guide to identifying important components of the</a:t>
            </a:r>
          </a:p>
          <a:p>
            <a:pPr marL="0" indent="0">
              <a:buNone/>
            </a:pPr>
            <a:r>
              <a:rPr lang="en-US" dirty="0"/>
              <a:t>spiritual history for a broad range of patients.</a:t>
            </a:r>
          </a:p>
          <a:p>
            <a:r>
              <a:rPr lang="en-US" b="1" dirty="0"/>
              <a:t>HOPE </a:t>
            </a:r>
            <a:r>
              <a:rPr lang="en-US" dirty="0"/>
              <a:t> is a spiritual history-taking tool developed in a general practice context.</a:t>
            </a:r>
          </a:p>
          <a:p>
            <a:r>
              <a:rPr lang="en-US" b="1" dirty="0"/>
              <a:t>FAITH</a:t>
            </a:r>
            <a:r>
              <a:rPr lang="en-US" dirty="0"/>
              <a:t> is a spiritual history-taking tool which was developed for physicians and</a:t>
            </a:r>
          </a:p>
          <a:p>
            <a:pPr marL="0" indent="0">
              <a:buNone/>
            </a:pPr>
            <a:r>
              <a:rPr lang="en-US" dirty="0"/>
              <a:t>medical students.</a:t>
            </a:r>
          </a:p>
          <a:p>
            <a:r>
              <a:rPr lang="en-US" b="1" dirty="0"/>
              <a:t>Q2-SAM </a:t>
            </a:r>
            <a:r>
              <a:rPr lang="en-US" dirty="0"/>
              <a:t>is model developed to ensure person-</a:t>
            </a:r>
            <a:r>
              <a:rPr lang="en-US" dirty="0" err="1"/>
              <a:t>centred</a:t>
            </a:r>
            <a:r>
              <a:rPr lang="en-US" dirty="0"/>
              <a:t> care in nursing. It is based on</a:t>
            </a:r>
          </a:p>
          <a:p>
            <a:pPr marL="0" indent="0">
              <a:buNone/>
            </a:pPr>
            <a:r>
              <a:rPr lang="en-US" dirty="0"/>
              <a:t>two questions: What’s most important to you now? How can we help?</a:t>
            </a:r>
            <a:endParaRPr lang="en-US" sz="2400" dirty="0"/>
          </a:p>
        </p:txBody>
      </p:sp>
    </p:spTree>
    <p:extLst>
      <p:ext uri="{BB962C8B-B14F-4D97-AF65-F5344CB8AC3E}">
        <p14:creationId xmlns:p14="http://schemas.microsoft.com/office/powerpoint/2010/main" val="32313566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EE4F8A7-75A8-4067-9B9A-1CF9927E8C56}"/>
              </a:ext>
            </a:extLst>
          </p:cNvPr>
          <p:cNvSpPr>
            <a:spLocks noGrp="1"/>
          </p:cNvSpPr>
          <p:nvPr>
            <p:ph type="title"/>
          </p:nvPr>
        </p:nvSpPr>
        <p:spPr/>
        <p:txBody>
          <a:bodyPr>
            <a:normAutofit fontScale="90000"/>
          </a:bodyPr>
          <a:lstStyle/>
          <a:p>
            <a:r>
              <a:rPr lang="en-US" dirty="0">
                <a:ea typeface="ＭＳ Ｐゴシック" charset="0"/>
              </a:rPr>
              <a:t>Measuring Spiritual Distress…</a:t>
            </a:r>
            <a:br>
              <a:rPr lang="en-US" dirty="0">
                <a:ea typeface="ＭＳ Ｐゴシック" charset="0"/>
              </a:rPr>
            </a:br>
            <a:r>
              <a:rPr lang="en-US" sz="2400" dirty="0">
                <a:ea typeface="ＭＳ Ｐゴシック" charset="0"/>
              </a:rPr>
              <a:t>Research/Clinical Instruments</a:t>
            </a:r>
            <a:r>
              <a:rPr lang="en-US" dirty="0">
                <a:ea typeface="ＭＳ Ｐゴシック" charset="0"/>
              </a:rPr>
              <a:t> </a:t>
            </a:r>
            <a:endParaRPr lang="en-US" dirty="0"/>
          </a:p>
        </p:txBody>
      </p:sp>
      <p:sp>
        <p:nvSpPr>
          <p:cNvPr id="3" name="Content Placeholder 2">
            <a:extLst>
              <a:ext uri="{FF2B5EF4-FFF2-40B4-BE49-F238E27FC236}">
                <a16:creationId xmlns:a16="http://schemas.microsoft.com/office/drawing/2014/main" xmlns="" id="{88B33EE1-B60C-4681-A92F-7BA4DFEF7ED2}"/>
              </a:ext>
            </a:extLst>
          </p:cNvPr>
          <p:cNvSpPr>
            <a:spLocks noGrp="1"/>
          </p:cNvSpPr>
          <p:nvPr>
            <p:ph idx="1"/>
          </p:nvPr>
        </p:nvSpPr>
        <p:spPr/>
        <p:txBody>
          <a:bodyPr>
            <a:normAutofit lnSpcReduction="10000"/>
          </a:bodyPr>
          <a:lstStyle/>
          <a:p>
            <a:r>
              <a:rPr lang="en-US" sz="2400" dirty="0">
                <a:ea typeface="ＭＳ Ｐゴシック" charset="0"/>
              </a:rPr>
              <a:t>Spiritual Needs Assessment for Patients (SNAP) – 23 items in three different domains: psychosocial (5), spiritual (13), and religious (5) </a:t>
            </a:r>
            <a:r>
              <a:rPr lang="en-US" sz="2000" dirty="0">
                <a:ea typeface="ＭＳ Ｐゴシック" charset="0"/>
              </a:rPr>
              <a:t>Sharma, RK. et. al. J Pain Symptom Manage 44: 44-51, 2012 </a:t>
            </a:r>
          </a:p>
          <a:p>
            <a:pPr marL="0" indent="0">
              <a:buNone/>
            </a:pPr>
            <a:endParaRPr lang="en-US" sz="2400" dirty="0">
              <a:ea typeface="ＭＳ Ｐゴシック" charset="0"/>
            </a:endParaRPr>
          </a:p>
          <a:p>
            <a:pPr>
              <a:defRPr/>
            </a:pPr>
            <a:r>
              <a:rPr lang="en-US" sz="2400" dirty="0">
                <a:ea typeface="ＭＳ Ｐゴシック" charset="0"/>
              </a:rPr>
              <a:t>Functional Assessment of Chronic Illness Therapy—Spiritual Well-Being Scale (FACIT-</a:t>
            </a:r>
            <a:r>
              <a:rPr lang="en-US" sz="2400" dirty="0" err="1">
                <a:ea typeface="ＭＳ Ｐゴシック" charset="0"/>
              </a:rPr>
              <a:t>Sp</a:t>
            </a:r>
            <a:r>
              <a:rPr lang="en-US" sz="2400" dirty="0">
                <a:ea typeface="ＭＳ Ｐゴシック" charset="0"/>
              </a:rPr>
              <a:t>): a 12 item instrument for measuring wellbeing in chronically ill patients</a:t>
            </a:r>
            <a:endParaRPr lang="en-US" sz="2000" dirty="0">
              <a:ea typeface="ＭＳ Ｐゴシック" charset="0"/>
            </a:endParaRPr>
          </a:p>
          <a:p>
            <a:pPr lvl="1">
              <a:defRPr/>
            </a:pPr>
            <a:r>
              <a:rPr lang="en-US" sz="2000" dirty="0">
                <a:ea typeface="ＭＳ Ｐゴシック" charset="0"/>
              </a:rPr>
              <a:t>Two subscales measure 1) a sense of meaning and peace; and 2) the role of faith in illness.</a:t>
            </a:r>
            <a:r>
              <a:rPr lang="en-US" sz="2000" i="1" dirty="0">
                <a:ea typeface="ＭＳ Ｐゴシック" charset="0"/>
              </a:rPr>
              <a:t> </a:t>
            </a:r>
            <a:endParaRPr lang="en-US" sz="2000" dirty="0">
              <a:ea typeface="ＭＳ Ｐゴシック" charset="0"/>
            </a:endParaRPr>
          </a:p>
          <a:p>
            <a:pPr lvl="1">
              <a:defRPr/>
            </a:pPr>
            <a:r>
              <a:rPr lang="en-US" sz="2000" dirty="0">
                <a:ea typeface="ＭＳ Ｐゴシック" charset="0"/>
              </a:rPr>
              <a:t>Expanded version (FACIT-</a:t>
            </a:r>
            <a:r>
              <a:rPr lang="en-US" sz="2000" dirty="0" err="1">
                <a:ea typeface="ＭＳ Ｐゴシック" charset="0"/>
              </a:rPr>
              <a:t>Sp</a:t>
            </a:r>
            <a:r>
              <a:rPr lang="en-US" sz="2000" dirty="0">
                <a:ea typeface="ＭＳ Ｐゴシック" charset="0"/>
              </a:rPr>
              <a:t>-Ex) has an additional 11 questions that address other issues such as love, relationships with God and neighbor, gratitude, forgiveness, compassion for others, ability to appreciate beauty, and hope.</a:t>
            </a:r>
          </a:p>
          <a:p>
            <a:pPr marL="0" indent="0">
              <a:buFont typeface="Wingdings" panose="05000000000000000000" pitchFamily="2" charset="2"/>
              <a:buNone/>
              <a:defRPr/>
            </a:pPr>
            <a:r>
              <a:rPr lang="en-US" sz="2000" dirty="0">
                <a:ea typeface="ＭＳ Ｐゴシック" charset="0"/>
                <a:hlinkClick r:id="rId2"/>
              </a:rPr>
              <a:t>http://www.facit.org/facitorg/questionnaires</a:t>
            </a:r>
            <a:r>
              <a:rPr lang="en-US" sz="2000" dirty="0">
                <a:ea typeface="ＭＳ Ｐゴシック" charset="0"/>
              </a:rPr>
              <a:t> </a:t>
            </a:r>
          </a:p>
        </p:txBody>
      </p:sp>
    </p:spTree>
    <p:extLst>
      <p:ext uri="{BB962C8B-B14F-4D97-AF65-F5344CB8AC3E}">
        <p14:creationId xmlns:p14="http://schemas.microsoft.com/office/powerpoint/2010/main" val="41201925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5A8E1F2-85D4-4A38-91D0-3E4E34CCF122}"/>
              </a:ext>
            </a:extLst>
          </p:cNvPr>
          <p:cNvSpPr>
            <a:spLocks noGrp="1"/>
          </p:cNvSpPr>
          <p:nvPr>
            <p:ph type="title"/>
          </p:nvPr>
        </p:nvSpPr>
        <p:spPr/>
        <p:txBody>
          <a:bodyPr>
            <a:normAutofit fontScale="90000"/>
          </a:bodyPr>
          <a:lstStyle/>
          <a:p>
            <a:r>
              <a:rPr lang="en-US" dirty="0">
                <a:ea typeface="ＭＳ Ｐゴシック" charset="0"/>
              </a:rPr>
              <a:t>…Measuring Spiritual Distress</a:t>
            </a:r>
            <a:br>
              <a:rPr lang="en-US" dirty="0">
                <a:ea typeface="ＭＳ Ｐゴシック" charset="0"/>
              </a:rPr>
            </a:br>
            <a:r>
              <a:rPr lang="en-US" sz="2400" dirty="0">
                <a:ea typeface="ＭＳ Ｐゴシック" charset="0"/>
              </a:rPr>
              <a:t>Research/Clinical Instruments</a:t>
            </a:r>
            <a:r>
              <a:rPr lang="en-US" dirty="0">
                <a:ea typeface="ＭＳ Ｐゴシック" charset="0"/>
              </a:rPr>
              <a:t> </a:t>
            </a:r>
            <a:endParaRPr lang="en-US" dirty="0"/>
          </a:p>
        </p:txBody>
      </p:sp>
      <p:sp>
        <p:nvSpPr>
          <p:cNvPr id="3" name="Content Placeholder 2">
            <a:extLst>
              <a:ext uri="{FF2B5EF4-FFF2-40B4-BE49-F238E27FC236}">
                <a16:creationId xmlns:a16="http://schemas.microsoft.com/office/drawing/2014/main" xmlns="" id="{97E22F7F-B558-4EAF-8CF9-AED4472F8F54}"/>
              </a:ext>
            </a:extLst>
          </p:cNvPr>
          <p:cNvSpPr>
            <a:spLocks noGrp="1"/>
          </p:cNvSpPr>
          <p:nvPr>
            <p:ph idx="1"/>
          </p:nvPr>
        </p:nvSpPr>
        <p:spPr/>
        <p:txBody>
          <a:bodyPr>
            <a:normAutofit/>
          </a:bodyPr>
          <a:lstStyle/>
          <a:p>
            <a:pPr>
              <a:defRPr/>
            </a:pPr>
            <a:r>
              <a:rPr lang="en-US" dirty="0">
                <a:ea typeface="ＭＳ Ｐゴシック" charset="0"/>
              </a:rPr>
              <a:t>Brief RCOPE – 14 item (7 positive and 7 negative) measure of religious coping with major life stressors (e.g., crisis, trauma, and transition)</a:t>
            </a:r>
          </a:p>
          <a:p>
            <a:pPr marL="0" indent="0">
              <a:buFont typeface="Wingdings" panose="05000000000000000000" pitchFamily="2" charset="2"/>
              <a:buNone/>
              <a:defRPr/>
            </a:pPr>
            <a:r>
              <a:rPr lang="en-US" sz="1600" dirty="0">
                <a:ea typeface="ＭＳ Ｐゴシック" charset="0"/>
                <a:hlinkClick r:id="rId2"/>
              </a:rPr>
              <a:t>http://afterdeployment.t2.health.mil/sites/default/files/pdfs/assessment-tools/spirituality-assessment.pdf</a:t>
            </a:r>
            <a:r>
              <a:rPr lang="en-US" sz="1600" dirty="0">
                <a:ea typeface="ＭＳ Ｐゴシック" charset="0"/>
              </a:rPr>
              <a:t> </a:t>
            </a:r>
          </a:p>
          <a:p>
            <a:pPr>
              <a:defRPr/>
            </a:pPr>
            <a:r>
              <a:rPr lang="en-US" dirty="0">
                <a:ea typeface="ＭＳ Ｐゴシック" charset="0"/>
              </a:rPr>
              <a:t>Distress Thermometer – an attempt to measure patient’s global distress with the visual prompt of a thermometer with a 0-10 scale (0=lowest and 10= highest distress)</a:t>
            </a:r>
          </a:p>
          <a:p>
            <a:pPr>
              <a:defRPr/>
            </a:pPr>
            <a:r>
              <a:rPr lang="en-US" sz="1600" dirty="0">
                <a:ea typeface="ＭＳ Ｐゴシック" charset="0"/>
                <a:hlinkClick r:id="rId3"/>
              </a:rPr>
              <a:t>http://www.nccn.org/patients/resources/life_with_cancer/pdf/nccn_distress_thermometer.pdf</a:t>
            </a:r>
            <a:r>
              <a:rPr lang="en-US" sz="1600" dirty="0">
                <a:ea typeface="ＭＳ Ｐゴシック" charset="0"/>
              </a:rPr>
              <a:t> and </a:t>
            </a:r>
            <a:r>
              <a:rPr lang="en-US" sz="1600" dirty="0">
                <a:ea typeface="ＭＳ Ｐゴシック" charset="0"/>
                <a:hlinkClick r:id="rId4"/>
              </a:rPr>
              <a:t>http://www.nwlcn.nhs.uk/Downloads/Specialist-and-palliative-care/The%20Distress%20Thermometer%20leaflet%20draft.pdf</a:t>
            </a:r>
            <a:r>
              <a:rPr lang="en-US" sz="1600" dirty="0">
                <a:ea typeface="ＭＳ Ｐゴシック" charset="0"/>
              </a:rPr>
              <a:t> </a:t>
            </a:r>
          </a:p>
          <a:p>
            <a:pPr>
              <a:buFont typeface="Arial" panose="020B0604020202020204" pitchFamily="34" charset="0"/>
              <a:buChar char="•"/>
            </a:pPr>
            <a:r>
              <a:rPr lang="en-US" dirty="0">
                <a:ea typeface="ＭＳ Ｐゴシック" charset="0"/>
              </a:rPr>
              <a:t>Spiritual Distress Assessment Tool (SDAT) – rare example of an instrument (5 items) designed to measure spiritual distress in elderly hospitalized patients on a geriatric rehabilitation unit. </a:t>
            </a:r>
          </a:p>
          <a:p>
            <a:pPr marL="0" indent="0">
              <a:buNone/>
            </a:pPr>
            <a:r>
              <a:rPr lang="en-US" sz="1600" i="1" dirty="0">
                <a:ea typeface="ＭＳ Ｐゴシック" charset="0"/>
              </a:rPr>
              <a:t>Monod, S. et al. BMC Geriatrics </a:t>
            </a:r>
            <a:r>
              <a:rPr lang="en-US" sz="1600" dirty="0">
                <a:ea typeface="ＭＳ Ｐゴシック" charset="0"/>
              </a:rPr>
              <a:t>2012 12:13.</a:t>
            </a:r>
            <a:endParaRPr lang="en-US" sz="1600" dirty="0"/>
          </a:p>
        </p:txBody>
      </p:sp>
    </p:spTree>
    <p:extLst>
      <p:ext uri="{BB962C8B-B14F-4D97-AF65-F5344CB8AC3E}">
        <p14:creationId xmlns:p14="http://schemas.microsoft.com/office/powerpoint/2010/main" val="1158429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3EC69D-6872-4A8D-9BF1-72E031613E20}"/>
              </a:ext>
            </a:extLst>
          </p:cNvPr>
          <p:cNvSpPr>
            <a:spLocks noGrp="1"/>
          </p:cNvSpPr>
          <p:nvPr>
            <p:ph type="title"/>
          </p:nvPr>
        </p:nvSpPr>
        <p:spPr>
          <a:xfrm>
            <a:off x="616206" y="902792"/>
            <a:ext cx="8070594" cy="854041"/>
          </a:xfrm>
        </p:spPr>
        <p:txBody>
          <a:bodyPr>
            <a:normAutofit fontScale="90000"/>
          </a:bodyPr>
          <a:lstStyle/>
          <a:p>
            <a:pPr>
              <a:defRPr/>
            </a:pPr>
            <a:r>
              <a:rPr lang="en-US" dirty="0">
                <a:ea typeface="ＭＳ Ｐゴシック" charset="0"/>
              </a:rPr>
              <a:t>Critique of Instruments for Measuring Spirituality</a:t>
            </a:r>
          </a:p>
        </p:txBody>
      </p:sp>
      <p:sp>
        <p:nvSpPr>
          <p:cNvPr id="3" name="Content Placeholder 2">
            <a:extLst>
              <a:ext uri="{FF2B5EF4-FFF2-40B4-BE49-F238E27FC236}">
                <a16:creationId xmlns:a16="http://schemas.microsoft.com/office/drawing/2014/main" xmlns="" id="{E1401B6F-314D-477A-94F3-8C8C166E7507}"/>
              </a:ext>
            </a:extLst>
          </p:cNvPr>
          <p:cNvSpPr>
            <a:spLocks noGrp="1"/>
          </p:cNvSpPr>
          <p:nvPr>
            <p:ph idx="1"/>
          </p:nvPr>
        </p:nvSpPr>
        <p:spPr>
          <a:xfrm>
            <a:off x="457200" y="1756833"/>
            <a:ext cx="8382000" cy="4800600"/>
          </a:xfrm>
        </p:spPr>
        <p:txBody>
          <a:bodyPr>
            <a:normAutofit/>
          </a:bodyPr>
          <a:lstStyle/>
          <a:p>
            <a:pPr marL="0" indent="0">
              <a:buFont typeface="Wingdings" panose="05000000000000000000" pitchFamily="2" charset="2"/>
              <a:buNone/>
              <a:defRPr/>
            </a:pPr>
            <a:r>
              <a:rPr lang="en-US" sz="3200" dirty="0">
                <a:ea typeface="ＭＳ Ｐゴシック" charset="0"/>
              </a:rPr>
              <a:t>Majority of instruments</a:t>
            </a:r>
            <a:r>
              <a:rPr lang="en-US" sz="1800" dirty="0">
                <a:ea typeface="ＭＳ Ｐゴシック" charset="0"/>
              </a:rPr>
              <a:t>: </a:t>
            </a:r>
          </a:p>
          <a:p>
            <a:pPr>
              <a:defRPr/>
            </a:pPr>
            <a:r>
              <a:rPr lang="en-US" dirty="0">
                <a:ea typeface="ＭＳ Ｐゴシック" charset="0"/>
              </a:rPr>
              <a:t>Reflect an understanding of spirituality that essentially ignores religion, which is problematic in other cultures where spirituality is closely linked to religious faith </a:t>
            </a:r>
          </a:p>
          <a:p>
            <a:pPr>
              <a:defRPr/>
            </a:pPr>
            <a:r>
              <a:rPr lang="en-US" dirty="0">
                <a:ea typeface="ＭＳ Ｐゴシック" charset="0"/>
              </a:rPr>
              <a:t>See spirituality as a tool to be utilized in improving or maintaining health and quality of life – a utilitarian view of spirituality</a:t>
            </a:r>
          </a:p>
          <a:p>
            <a:pPr>
              <a:defRPr/>
            </a:pPr>
            <a:r>
              <a:rPr lang="en-US" dirty="0">
                <a:ea typeface="ＭＳ Ｐゴシック" charset="0"/>
              </a:rPr>
              <a:t>Primary focus is on a spirituality that relates to the individual, namely the patient, with little reference, if any, to a larger communal aspect </a:t>
            </a:r>
          </a:p>
          <a:p>
            <a:pPr marL="0" indent="0">
              <a:buFont typeface="Wingdings" panose="05000000000000000000" pitchFamily="2" charset="2"/>
              <a:buNone/>
              <a:defRPr/>
            </a:pPr>
            <a:r>
              <a:rPr lang="en-US" sz="2000" dirty="0">
                <a:ea typeface="ＭＳ Ｐゴシック" charset="0"/>
              </a:rPr>
              <a:t>                </a:t>
            </a:r>
          </a:p>
          <a:p>
            <a:pPr marL="0" indent="0">
              <a:buFont typeface="Wingdings" panose="05000000000000000000" pitchFamily="2" charset="2"/>
              <a:buNone/>
              <a:defRPr/>
            </a:pPr>
            <a:r>
              <a:rPr lang="en-US" sz="2000" dirty="0">
                <a:ea typeface="ＭＳ Ｐゴシック" charset="0"/>
              </a:rPr>
              <a:t>               Sinclair, S, et al. </a:t>
            </a:r>
            <a:r>
              <a:rPr lang="en-US" sz="2000" i="1" dirty="0">
                <a:ea typeface="ＭＳ Ｐゴシック" charset="0"/>
              </a:rPr>
              <a:t>J Pall Med</a:t>
            </a:r>
            <a:r>
              <a:rPr lang="en-US" sz="2000" dirty="0">
                <a:ea typeface="ＭＳ Ｐゴシック" charset="0"/>
              </a:rPr>
              <a:t>, 9 (2): 464-479, 2006 </a:t>
            </a:r>
          </a:p>
          <a:p>
            <a:pPr>
              <a:defRPr/>
            </a:pPr>
            <a:endParaRPr lang="en-US" sz="2000" dirty="0">
              <a:ea typeface="ＭＳ Ｐゴシック" charset="0"/>
            </a:endParaRPr>
          </a:p>
          <a:p>
            <a:pPr marL="0" indent="0">
              <a:buNone/>
              <a:defRPr/>
            </a:pPr>
            <a:endParaRPr lang="en-US" dirty="0">
              <a:ea typeface="ＭＳ Ｐゴシック" charset="0"/>
            </a:endParaRPr>
          </a:p>
        </p:txBody>
      </p:sp>
    </p:spTree>
    <p:extLst>
      <p:ext uri="{BB962C8B-B14F-4D97-AF65-F5344CB8AC3E}">
        <p14:creationId xmlns:p14="http://schemas.microsoft.com/office/powerpoint/2010/main" val="23510426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F3F377-9990-4F85-B7AA-0154AAAD6133}"/>
              </a:ext>
            </a:extLst>
          </p:cNvPr>
          <p:cNvSpPr>
            <a:spLocks noGrp="1"/>
          </p:cNvSpPr>
          <p:nvPr>
            <p:ph type="title"/>
          </p:nvPr>
        </p:nvSpPr>
        <p:spPr/>
        <p:txBody>
          <a:bodyPr/>
          <a:lstStyle/>
          <a:p>
            <a:r>
              <a:rPr lang="en-US" dirty="0"/>
              <a:t>Spiritual History</a:t>
            </a:r>
          </a:p>
        </p:txBody>
      </p:sp>
      <p:sp>
        <p:nvSpPr>
          <p:cNvPr id="3" name="Content Placeholder 2">
            <a:extLst>
              <a:ext uri="{FF2B5EF4-FFF2-40B4-BE49-F238E27FC236}">
                <a16:creationId xmlns:a16="http://schemas.microsoft.com/office/drawing/2014/main" xmlns="" id="{978B4684-FECF-43BD-BE91-6193B2DE2D85}"/>
              </a:ext>
            </a:extLst>
          </p:cNvPr>
          <p:cNvSpPr>
            <a:spLocks noGrp="1"/>
          </p:cNvSpPr>
          <p:nvPr>
            <p:ph idx="1"/>
          </p:nvPr>
        </p:nvSpPr>
        <p:spPr/>
        <p:txBody>
          <a:bodyPr>
            <a:normAutofit/>
          </a:bodyPr>
          <a:lstStyle/>
          <a:p>
            <a:pPr>
              <a:defRPr/>
            </a:pPr>
            <a:r>
              <a:rPr lang="en-US" sz="2800" dirty="0">
                <a:ea typeface="ＭＳ Ｐゴシック" charset="0"/>
              </a:rPr>
              <a:t>F: </a:t>
            </a:r>
            <a:r>
              <a:rPr lang="en-US" sz="2800" i="1" dirty="0">
                <a:ea typeface="ＭＳ Ｐゴシック" charset="0"/>
              </a:rPr>
              <a:t>Faith</a:t>
            </a:r>
            <a:r>
              <a:rPr lang="en-US" sz="2800" dirty="0">
                <a:ea typeface="ＭＳ Ｐゴシック" charset="0"/>
              </a:rPr>
              <a:t> - Do you consider yourself religious or spiritual? Do you have a faith?</a:t>
            </a:r>
          </a:p>
          <a:p>
            <a:pPr>
              <a:defRPr/>
            </a:pPr>
            <a:r>
              <a:rPr lang="en-US" sz="2800" dirty="0">
                <a:ea typeface="ＭＳ Ｐゴシック" charset="0"/>
              </a:rPr>
              <a:t>I: </a:t>
            </a:r>
            <a:r>
              <a:rPr lang="en-US" sz="2800" i="1" dirty="0">
                <a:ea typeface="ＭＳ Ｐゴシック" charset="0"/>
              </a:rPr>
              <a:t>Importance</a:t>
            </a:r>
            <a:r>
              <a:rPr lang="en-US" sz="2800" dirty="0">
                <a:ea typeface="ＭＳ Ｐゴシック" charset="0"/>
              </a:rPr>
              <a:t> - Is it important in your life?</a:t>
            </a:r>
          </a:p>
          <a:p>
            <a:pPr>
              <a:defRPr/>
            </a:pPr>
            <a:r>
              <a:rPr lang="en-US" sz="2800" dirty="0">
                <a:ea typeface="ＭＳ Ｐゴシック" charset="0"/>
              </a:rPr>
              <a:t>C: </a:t>
            </a:r>
            <a:r>
              <a:rPr lang="en-US" sz="2800" i="1" dirty="0">
                <a:ea typeface="ＭＳ Ｐゴシック" charset="0"/>
              </a:rPr>
              <a:t>Community</a:t>
            </a:r>
            <a:r>
              <a:rPr lang="en-US" sz="2800" dirty="0">
                <a:ea typeface="ＭＳ Ｐゴシック" charset="0"/>
              </a:rPr>
              <a:t> - Are you part of a spiritual (or faith) community?</a:t>
            </a:r>
          </a:p>
          <a:p>
            <a:pPr>
              <a:defRPr/>
            </a:pPr>
            <a:r>
              <a:rPr lang="en-US" sz="2800" dirty="0">
                <a:ea typeface="ＭＳ Ｐゴシック" charset="0"/>
              </a:rPr>
              <a:t>A: </a:t>
            </a:r>
            <a:r>
              <a:rPr lang="en-US" sz="2800" i="1" dirty="0">
                <a:ea typeface="ＭＳ Ｐゴシック" charset="0"/>
              </a:rPr>
              <a:t>Address </a:t>
            </a:r>
            <a:r>
              <a:rPr lang="en-US" sz="2800" dirty="0">
                <a:ea typeface="ＭＳ Ｐゴシック" charset="0"/>
              </a:rPr>
              <a:t>- How can your healthcare providers address (and respect) these issues in your care? </a:t>
            </a:r>
          </a:p>
          <a:p>
            <a:pPr>
              <a:defRPr/>
            </a:pPr>
            <a:r>
              <a:rPr lang="en-US" sz="2800" dirty="0">
                <a:ea typeface="ＭＳ Ｐゴシック" charset="0"/>
              </a:rPr>
              <a:t>Validated instrument </a:t>
            </a:r>
          </a:p>
          <a:p>
            <a:pPr marL="0" indent="0">
              <a:buFont typeface="Wingdings" panose="05000000000000000000" pitchFamily="2" charset="2"/>
              <a:buNone/>
              <a:defRPr/>
            </a:pPr>
            <a:r>
              <a:rPr lang="en-US" sz="1800" dirty="0">
                <a:ea typeface="ＭＳ Ｐゴシック" charset="0"/>
              </a:rPr>
              <a:t>  </a:t>
            </a:r>
            <a:r>
              <a:rPr lang="en-US" sz="1800" dirty="0" err="1">
                <a:ea typeface="ＭＳ Ｐゴシック" charset="0"/>
              </a:rPr>
              <a:t>Borneman</a:t>
            </a:r>
            <a:r>
              <a:rPr lang="en-US" sz="1800" dirty="0">
                <a:ea typeface="ＭＳ Ｐゴシック" charset="0"/>
              </a:rPr>
              <a:t> T., et al. </a:t>
            </a:r>
            <a:r>
              <a:rPr lang="en-US" sz="1800" i="1" dirty="0">
                <a:ea typeface="ＭＳ Ｐゴシック" charset="0"/>
              </a:rPr>
              <a:t>J Pain Symptom Manage </a:t>
            </a:r>
            <a:r>
              <a:rPr lang="en-US" sz="1800" dirty="0">
                <a:ea typeface="ＭＳ Ｐゴシック" charset="0"/>
              </a:rPr>
              <a:t>40:163-173, 2010.  </a:t>
            </a:r>
          </a:p>
          <a:p>
            <a:pPr marL="0" indent="0">
              <a:buNone/>
            </a:pPr>
            <a:endParaRPr lang="en-US" sz="2800" dirty="0"/>
          </a:p>
        </p:txBody>
      </p:sp>
    </p:spTree>
    <p:extLst>
      <p:ext uri="{BB962C8B-B14F-4D97-AF65-F5344CB8AC3E}">
        <p14:creationId xmlns:p14="http://schemas.microsoft.com/office/powerpoint/2010/main" val="33638884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99B1B7A-C2E8-4DC3-A8D6-A4A98C00ECD6}"/>
              </a:ext>
            </a:extLst>
          </p:cNvPr>
          <p:cNvSpPr>
            <a:spLocks noGrp="1"/>
          </p:cNvSpPr>
          <p:nvPr>
            <p:ph type="title"/>
          </p:nvPr>
        </p:nvSpPr>
        <p:spPr/>
        <p:txBody>
          <a:bodyPr/>
          <a:lstStyle/>
          <a:p>
            <a:r>
              <a:rPr lang="en-US" dirty="0"/>
              <a:t>Spiritual History…</a:t>
            </a:r>
          </a:p>
        </p:txBody>
      </p:sp>
      <p:sp>
        <p:nvSpPr>
          <p:cNvPr id="3" name="Content Placeholder 2">
            <a:extLst>
              <a:ext uri="{FF2B5EF4-FFF2-40B4-BE49-F238E27FC236}">
                <a16:creationId xmlns:a16="http://schemas.microsoft.com/office/drawing/2014/main" xmlns="" id="{0954F1A1-7732-4C2E-9599-BB505C905115}"/>
              </a:ext>
            </a:extLst>
          </p:cNvPr>
          <p:cNvSpPr>
            <a:spLocks noGrp="1"/>
          </p:cNvSpPr>
          <p:nvPr>
            <p:ph idx="1"/>
          </p:nvPr>
        </p:nvSpPr>
        <p:spPr/>
        <p:txBody>
          <a:bodyPr>
            <a:normAutofit fontScale="92500" lnSpcReduction="20000"/>
          </a:bodyPr>
          <a:lstStyle/>
          <a:p>
            <a:pPr>
              <a:defRPr/>
            </a:pPr>
            <a:r>
              <a:rPr lang="en-US" sz="2600" dirty="0">
                <a:ea typeface="ＭＳ Ｐゴシック" charset="0"/>
              </a:rPr>
              <a:t>An integrated part of patient care (not an add-on like many research instruments) </a:t>
            </a:r>
          </a:p>
          <a:p>
            <a:pPr>
              <a:defRPr/>
            </a:pPr>
            <a:r>
              <a:rPr lang="en-US" sz="2600" dirty="0">
                <a:ea typeface="ＭＳ Ｐゴシック" charset="0"/>
              </a:rPr>
              <a:t>Spirituality is an ongoing issue - readdress it over time. In fact, one cannot address it effectively without forming a relationship with the patient as a person, which takes time and often many separate encounters.</a:t>
            </a:r>
          </a:p>
          <a:p>
            <a:pPr>
              <a:defRPr/>
            </a:pPr>
            <a:r>
              <a:rPr lang="en-US" sz="2600" dirty="0">
                <a:ea typeface="ＭＳ Ｐゴシック" charset="0"/>
              </a:rPr>
              <a:t>Refer to chaplains, spiritual directors, etc. when appropriate.</a:t>
            </a:r>
          </a:p>
          <a:p>
            <a:pPr>
              <a:defRPr/>
            </a:pPr>
            <a:r>
              <a:rPr lang="en-US" sz="2600" dirty="0">
                <a:ea typeface="ＭＳ Ｐゴシック" charset="0"/>
              </a:rPr>
              <a:t>However, the caregiver whom the suffering one trusts the most will likely be the one with whom deeper spiritual concerns will be shared. So all team members must be prepared to assist with spiritual care.</a:t>
            </a:r>
          </a:p>
          <a:p>
            <a:pPr>
              <a:defRPr/>
            </a:pPr>
            <a:r>
              <a:rPr lang="en-US" sz="2600" dirty="0">
                <a:ea typeface="ＭＳ Ｐゴシック" charset="0"/>
              </a:rPr>
              <a:t>Respect patients’ autonomy, do not impose your beliefs.</a:t>
            </a:r>
          </a:p>
          <a:p>
            <a:pPr>
              <a:defRPr/>
            </a:pPr>
            <a:r>
              <a:rPr lang="en-US" sz="2600" dirty="0">
                <a:ea typeface="ＭＳ Ｐゴシック" charset="0"/>
              </a:rPr>
              <a:t>Know thyself - </a:t>
            </a:r>
            <a:r>
              <a:rPr lang="ja-JP" altLang="en-US" sz="2600" dirty="0">
                <a:ea typeface="ＭＳ Ｐゴシック" charset="0"/>
              </a:rPr>
              <a:t>“</a:t>
            </a:r>
            <a:r>
              <a:rPr lang="en-US" sz="2600" dirty="0">
                <a:ea typeface="ＭＳ Ｐゴシック" charset="0"/>
              </a:rPr>
              <a:t>…You can’t address a patient</a:t>
            </a:r>
            <a:r>
              <a:rPr lang="ja-JP" altLang="en-US" sz="2600" dirty="0">
                <a:ea typeface="ＭＳ Ｐゴシック" charset="0"/>
              </a:rPr>
              <a:t>’</a:t>
            </a:r>
            <a:r>
              <a:rPr lang="en-US" sz="2600" dirty="0">
                <a:ea typeface="ＭＳ Ｐゴシック" charset="0"/>
              </a:rPr>
              <a:t>s spirituality until you address your own.</a:t>
            </a:r>
            <a:r>
              <a:rPr lang="ja-JP" altLang="en-US" sz="2400" dirty="0">
                <a:ea typeface="ＭＳ Ｐゴシック" charset="0"/>
              </a:rPr>
              <a:t>”</a:t>
            </a:r>
            <a:r>
              <a:rPr lang="en-US" sz="2400" dirty="0">
                <a:ea typeface="ＭＳ Ｐゴシック" charset="0"/>
              </a:rPr>
              <a:t>                                                </a:t>
            </a:r>
            <a:endParaRPr lang="en-US" sz="2000" dirty="0">
              <a:ea typeface="ＭＳ Ｐゴシック" charset="0"/>
            </a:endParaRPr>
          </a:p>
          <a:p>
            <a:pPr>
              <a:buFont typeface="Wingdings" panose="05000000000000000000" pitchFamily="2" charset="2"/>
              <a:buNone/>
              <a:defRPr/>
            </a:pPr>
            <a:r>
              <a:rPr lang="en-US" sz="1400" dirty="0">
                <a:ea typeface="ＭＳ Ｐゴシック" charset="0"/>
              </a:rPr>
              <a:t>                       </a:t>
            </a:r>
            <a:r>
              <a:rPr lang="en-US" sz="1600" dirty="0" err="1">
                <a:ea typeface="ＭＳ Ｐゴシック" charset="0"/>
              </a:rPr>
              <a:t>Puchalski</a:t>
            </a:r>
            <a:r>
              <a:rPr lang="en-US" sz="1600" dirty="0">
                <a:ea typeface="ＭＳ Ｐゴシック" charset="0"/>
              </a:rPr>
              <a:t>, C and Romer, AL  J. Pall. Med. 3: 129-137, 2000</a:t>
            </a:r>
          </a:p>
        </p:txBody>
      </p:sp>
    </p:spTree>
    <p:extLst>
      <p:ext uri="{BB962C8B-B14F-4D97-AF65-F5344CB8AC3E}">
        <p14:creationId xmlns:p14="http://schemas.microsoft.com/office/powerpoint/2010/main" val="33547465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44170C2-1737-4430-B50B-8BB77A240C48}"/>
              </a:ext>
            </a:extLst>
          </p:cNvPr>
          <p:cNvSpPr>
            <a:spLocks noGrp="1"/>
          </p:cNvSpPr>
          <p:nvPr>
            <p:ph type="title"/>
          </p:nvPr>
        </p:nvSpPr>
        <p:spPr/>
        <p:txBody>
          <a:bodyPr/>
          <a:lstStyle/>
          <a:p>
            <a:r>
              <a:rPr lang="en-US" dirty="0"/>
              <a:t>…Spiritual History</a:t>
            </a:r>
          </a:p>
        </p:txBody>
      </p:sp>
      <p:sp>
        <p:nvSpPr>
          <p:cNvPr id="3" name="Content Placeholder 2">
            <a:extLst>
              <a:ext uri="{FF2B5EF4-FFF2-40B4-BE49-F238E27FC236}">
                <a16:creationId xmlns:a16="http://schemas.microsoft.com/office/drawing/2014/main" xmlns="" id="{5E6D3CF5-AB74-4070-8ED5-BE5F8CE81D39}"/>
              </a:ext>
            </a:extLst>
          </p:cNvPr>
          <p:cNvSpPr>
            <a:spLocks noGrp="1"/>
          </p:cNvSpPr>
          <p:nvPr>
            <p:ph idx="1"/>
          </p:nvPr>
        </p:nvSpPr>
        <p:spPr/>
        <p:txBody>
          <a:bodyPr>
            <a:normAutofit/>
          </a:bodyPr>
          <a:lstStyle/>
          <a:p>
            <a:pPr marL="0" indent="0" algn="ctr">
              <a:buFont typeface="Wingdings" panose="05000000000000000000" pitchFamily="2" charset="2"/>
              <a:buNone/>
              <a:defRPr/>
            </a:pPr>
            <a:r>
              <a:rPr lang="en-US" sz="4000" dirty="0">
                <a:ea typeface="ＭＳ Ｐゴシック" charset="0"/>
              </a:rPr>
              <a:t> “Are you at peace?”</a:t>
            </a:r>
          </a:p>
          <a:p>
            <a:pPr>
              <a:defRPr/>
            </a:pPr>
            <a:r>
              <a:rPr lang="en-US" sz="2800" dirty="0">
                <a:ea typeface="ＭＳ Ｐゴシック" charset="0"/>
              </a:rPr>
              <a:t>Non-threatening and nonsectarian means of opening a conversation about emotional and spiritual concerns</a:t>
            </a:r>
          </a:p>
          <a:p>
            <a:pPr>
              <a:defRPr/>
            </a:pPr>
            <a:r>
              <a:rPr lang="en-US" sz="2800" dirty="0">
                <a:ea typeface="ＭＳ Ｐゴシック" charset="0"/>
              </a:rPr>
              <a:t>Strong correlation of peacefulness with measures of emotional and spiritual well being but also to a lesser extent with measures of physical, functional, and social well being</a:t>
            </a:r>
          </a:p>
          <a:p>
            <a:pPr>
              <a:defRPr/>
            </a:pPr>
            <a:r>
              <a:rPr lang="en-US" sz="2800" dirty="0">
                <a:ea typeface="ＭＳ Ｐゴシック" charset="0"/>
              </a:rPr>
              <a:t>Patient’s response will guide further inquiry</a:t>
            </a:r>
          </a:p>
          <a:p>
            <a:pPr>
              <a:buFont typeface="Wingdings" panose="05000000000000000000" pitchFamily="2" charset="2"/>
              <a:buNone/>
              <a:defRPr/>
            </a:pPr>
            <a:r>
              <a:rPr lang="en-US" sz="2800" dirty="0">
                <a:ea typeface="ＭＳ Ｐゴシック" charset="0"/>
              </a:rPr>
              <a:t>       </a:t>
            </a:r>
            <a:r>
              <a:rPr lang="en-US" sz="2000" dirty="0" err="1">
                <a:ea typeface="ＭＳ Ｐゴシック" charset="0"/>
              </a:rPr>
              <a:t>Steinhauser</a:t>
            </a:r>
            <a:r>
              <a:rPr lang="en-US" sz="2000" dirty="0">
                <a:ea typeface="ＭＳ Ｐゴシック" charset="0"/>
              </a:rPr>
              <a:t>, KE, et al. </a:t>
            </a:r>
            <a:r>
              <a:rPr lang="en-US" sz="2000" i="1" dirty="0">
                <a:ea typeface="ＭＳ Ｐゴシック" charset="0"/>
              </a:rPr>
              <a:t>Arch Intern Med</a:t>
            </a:r>
            <a:r>
              <a:rPr lang="en-US" sz="2000" dirty="0">
                <a:ea typeface="ＭＳ Ｐゴシック" charset="0"/>
              </a:rPr>
              <a:t> 166:101-105, 2006.</a:t>
            </a:r>
            <a:endParaRPr lang="en-US" sz="2800" dirty="0"/>
          </a:p>
        </p:txBody>
      </p:sp>
    </p:spTree>
    <p:extLst>
      <p:ext uri="{BB962C8B-B14F-4D97-AF65-F5344CB8AC3E}">
        <p14:creationId xmlns:p14="http://schemas.microsoft.com/office/powerpoint/2010/main" val="30628261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xmlns="" id="{9154C41F-5C9E-8A4C-A3E5-EFCFC2757C86}"/>
              </a:ext>
            </a:extLst>
          </p:cNvPr>
          <p:cNvSpPr>
            <a:spLocks noGrp="1" noChangeArrowheads="1"/>
          </p:cNvSpPr>
          <p:nvPr>
            <p:ph type="title"/>
          </p:nvPr>
        </p:nvSpPr>
        <p:spPr/>
        <p:txBody>
          <a:bodyPr lIns="92075" tIns="46038" rIns="92075" bIns="46038"/>
          <a:lstStyle/>
          <a:p>
            <a:pPr eaLnBrk="1" hangingPunct="1">
              <a:defRPr/>
            </a:pPr>
            <a:r>
              <a:rPr lang="en-US" altLang="en-US" dirty="0">
                <a:ea typeface="ＭＳ Ｐゴシック" panose="020B0600070205080204" pitchFamily="34" charset="-128"/>
              </a:rPr>
              <a:t>Redefining Hope…</a:t>
            </a:r>
          </a:p>
        </p:txBody>
      </p:sp>
      <p:sp>
        <p:nvSpPr>
          <p:cNvPr id="54275" name="Rectangle 3">
            <a:extLst>
              <a:ext uri="{FF2B5EF4-FFF2-40B4-BE49-F238E27FC236}">
                <a16:creationId xmlns:a16="http://schemas.microsoft.com/office/drawing/2014/main" xmlns="" id="{11DD37BD-5E09-1147-A847-04B42D489423}"/>
              </a:ext>
            </a:extLst>
          </p:cNvPr>
          <p:cNvSpPr>
            <a:spLocks noGrp="1" noChangeArrowheads="1"/>
          </p:cNvSpPr>
          <p:nvPr>
            <p:ph type="body" idx="1"/>
          </p:nvPr>
        </p:nvSpPr>
        <p:spPr/>
        <p:txBody>
          <a:bodyPr lIns="92075" tIns="46038" rIns="92075" bIns="46038">
            <a:normAutofit/>
          </a:bodyPr>
          <a:lstStyle/>
          <a:p>
            <a:pPr eaLnBrk="1" hangingPunct="1">
              <a:defRPr/>
            </a:pPr>
            <a:r>
              <a:rPr lang="en-US" altLang="en-US" sz="2800" dirty="0">
                <a:ea typeface="ＭＳ Ｐゴシック" panose="020B0600070205080204" pitchFamily="34" charset="-128"/>
              </a:rPr>
              <a:t>Patients need to know that they are dying.</a:t>
            </a:r>
          </a:p>
          <a:p>
            <a:pPr eaLnBrk="1" hangingPunct="1">
              <a:defRPr/>
            </a:pPr>
            <a:r>
              <a:rPr lang="en-US" altLang="en-US" sz="2800" dirty="0">
                <a:ea typeface="ＭＳ Ｐゴシック" panose="020B0600070205080204" pitchFamily="34" charset="-128"/>
              </a:rPr>
              <a:t>The role of being </a:t>
            </a:r>
            <a:r>
              <a:rPr lang="ja-JP" altLang="en-US" sz="2800" dirty="0">
                <a:ea typeface="ＭＳ Ｐゴシック" panose="020B0600070205080204" pitchFamily="34" charset="-128"/>
              </a:rPr>
              <a:t>‘</a:t>
            </a:r>
            <a:r>
              <a:rPr lang="en-US" altLang="ja-JP" sz="2800" dirty="0">
                <a:ea typeface="ＭＳ Ｐゴシック" panose="020B0600070205080204" pitchFamily="34" charset="-128"/>
              </a:rPr>
              <a:t>sick</a:t>
            </a:r>
            <a:r>
              <a:rPr lang="ja-JP" altLang="en-US" sz="2800" dirty="0">
                <a:ea typeface="ＭＳ Ｐゴシック" panose="020B0600070205080204" pitchFamily="34" charset="-128"/>
              </a:rPr>
              <a:t>’</a:t>
            </a:r>
            <a:r>
              <a:rPr lang="en-US" altLang="ja-JP" sz="2800" dirty="0">
                <a:ea typeface="ＭＳ Ｐゴシック" panose="020B0600070205080204" pitchFamily="34" charset="-128"/>
              </a:rPr>
              <a:t> must transition to that of </a:t>
            </a:r>
            <a:r>
              <a:rPr lang="ja-JP" altLang="en-US" sz="2800" dirty="0">
                <a:ea typeface="ＭＳ Ｐゴシック" panose="020B0600070205080204" pitchFamily="34" charset="-128"/>
              </a:rPr>
              <a:t>‘</a:t>
            </a:r>
            <a:r>
              <a:rPr lang="en-US" altLang="ja-JP" sz="2800" dirty="0">
                <a:ea typeface="ＭＳ Ｐゴシック" panose="020B0600070205080204" pitchFamily="34" charset="-128"/>
              </a:rPr>
              <a:t>dying</a:t>
            </a:r>
            <a:r>
              <a:rPr lang="ja-JP" altLang="en-US" sz="2800" dirty="0">
                <a:ea typeface="ＭＳ Ｐゴシック" panose="020B0600070205080204" pitchFamily="34" charset="-128"/>
              </a:rPr>
              <a:t>’</a:t>
            </a:r>
            <a:r>
              <a:rPr lang="en-US" altLang="ja-JP" sz="2800" dirty="0">
                <a:ea typeface="ＭＳ Ｐゴシック" panose="020B0600070205080204" pitchFamily="34" charset="-128"/>
              </a:rPr>
              <a:t>.</a:t>
            </a:r>
          </a:p>
          <a:p>
            <a:pPr eaLnBrk="1" hangingPunct="1">
              <a:defRPr/>
            </a:pPr>
            <a:r>
              <a:rPr lang="en-US" altLang="en-US" sz="2800" dirty="0">
                <a:ea typeface="ＭＳ Ｐゴシック" panose="020B0600070205080204" pitchFamily="34" charset="-128"/>
              </a:rPr>
              <a:t>Hospice can facilitate this transition by creating a new identity and point of reference for the dying patient.</a:t>
            </a:r>
          </a:p>
          <a:p>
            <a:pPr eaLnBrk="1" hangingPunct="1">
              <a:defRPr/>
            </a:pPr>
            <a:r>
              <a:rPr lang="en-US" altLang="en-US" sz="2800" dirty="0">
                <a:ea typeface="ＭＳ Ｐゴシック" panose="020B0600070205080204" pitchFamily="34" charset="-128"/>
              </a:rPr>
              <a:t>Hope can then be redefined in terms relevant to the new circumstances.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xmlns="" id="{37CB0E91-D1AD-9142-BF80-36E12DE30175}"/>
              </a:ext>
            </a:extLst>
          </p:cNvPr>
          <p:cNvSpPr>
            <a:spLocks noGrp="1" noChangeArrowheads="1"/>
          </p:cNvSpPr>
          <p:nvPr>
            <p:ph type="title"/>
          </p:nvPr>
        </p:nvSpPr>
        <p:spPr/>
        <p:txBody>
          <a:bodyPr lIns="92075" tIns="46038" rIns="92075" bIns="46038"/>
          <a:lstStyle/>
          <a:p>
            <a:pPr eaLnBrk="1" hangingPunct="1">
              <a:defRPr/>
            </a:pPr>
            <a:r>
              <a:rPr lang="en-US" altLang="en-US">
                <a:ea typeface="ＭＳ Ｐゴシック" panose="020B0600070205080204" pitchFamily="34" charset="-128"/>
              </a:rPr>
              <a:t>…Redefining Hope</a:t>
            </a:r>
          </a:p>
        </p:txBody>
      </p:sp>
      <p:sp>
        <p:nvSpPr>
          <p:cNvPr id="55299" name="Rectangle 3">
            <a:extLst>
              <a:ext uri="{FF2B5EF4-FFF2-40B4-BE49-F238E27FC236}">
                <a16:creationId xmlns:a16="http://schemas.microsoft.com/office/drawing/2014/main" xmlns="" id="{D50B8F71-F2B5-E143-9A20-CB0F65A6605F}"/>
              </a:ext>
            </a:extLst>
          </p:cNvPr>
          <p:cNvSpPr>
            <a:spLocks noGrp="1" noChangeArrowheads="1"/>
          </p:cNvSpPr>
          <p:nvPr>
            <p:ph type="body" idx="1"/>
          </p:nvPr>
        </p:nvSpPr>
        <p:spPr/>
        <p:txBody>
          <a:bodyPr lIns="92075" tIns="46038" rIns="92075" bIns="46038">
            <a:normAutofit/>
          </a:bodyPr>
          <a:lstStyle/>
          <a:p>
            <a:pPr eaLnBrk="1" hangingPunct="1">
              <a:defRPr/>
            </a:pPr>
            <a:r>
              <a:rPr lang="en-US" altLang="en-US" sz="2800" dirty="0">
                <a:ea typeface="ＭＳ Ｐゴシック" panose="020B0600070205080204" pitchFamily="34" charset="-128"/>
              </a:rPr>
              <a:t>Caregiver commitment to dying patient generates hope.</a:t>
            </a:r>
          </a:p>
          <a:p>
            <a:pPr eaLnBrk="1" hangingPunct="1">
              <a:defRPr/>
            </a:pPr>
            <a:r>
              <a:rPr lang="en-US" altLang="en-US" sz="2800" dirty="0">
                <a:ea typeface="ＭＳ Ｐゴシック" panose="020B0600070205080204" pitchFamily="34" charset="-128"/>
              </a:rPr>
              <a:t>The dying person will not be abandoned.</a:t>
            </a:r>
          </a:p>
          <a:p>
            <a:pPr eaLnBrk="1" hangingPunct="1">
              <a:defRPr/>
            </a:pPr>
            <a:r>
              <a:rPr lang="en-US" altLang="en-US" sz="2800" dirty="0">
                <a:ea typeface="ＭＳ Ｐゴシック" panose="020B0600070205080204" pitchFamily="34" charset="-128"/>
              </a:rPr>
              <a:t>Pain and other distressing symptoms will be controlled.</a:t>
            </a:r>
          </a:p>
          <a:p>
            <a:pPr eaLnBrk="1" hangingPunct="1">
              <a:defRPr/>
            </a:pPr>
            <a:r>
              <a:rPr lang="en-US" altLang="en-US" sz="2800" dirty="0">
                <a:ea typeface="ＭＳ Ｐゴシック" panose="020B0600070205080204" pitchFamily="34" charset="-128"/>
              </a:rPr>
              <a:t>The dying person will be remembered.</a:t>
            </a:r>
          </a:p>
          <a:p>
            <a:pPr eaLnBrk="1" hangingPunct="1">
              <a:defRPr/>
            </a:pPr>
            <a:r>
              <a:rPr lang="en-US" altLang="en-US" sz="2800" dirty="0">
                <a:ea typeface="ＭＳ Ｐゴシック" panose="020B0600070205080204" pitchFamily="34" charset="-128"/>
              </a:rPr>
              <a:t>Reconciliation and forgiveness can occur.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definition</a:t>
            </a:r>
          </a:p>
        </p:txBody>
      </p:sp>
      <p:sp>
        <p:nvSpPr>
          <p:cNvPr id="3" name="Content Placeholder 2"/>
          <p:cNvSpPr>
            <a:spLocks noGrp="1"/>
          </p:cNvSpPr>
          <p:nvPr>
            <p:ph idx="1"/>
          </p:nvPr>
        </p:nvSpPr>
        <p:spPr/>
        <p:txBody>
          <a:bodyPr>
            <a:normAutofit/>
          </a:bodyPr>
          <a:lstStyle/>
          <a:p>
            <a:pPr marL="0" indent="0">
              <a:lnSpc>
                <a:spcPct val="150000"/>
              </a:lnSpc>
              <a:spcBef>
                <a:spcPts val="600"/>
              </a:spcBef>
              <a:spcAft>
                <a:spcPts val="600"/>
              </a:spcAft>
              <a:buNone/>
            </a:pPr>
            <a:r>
              <a:rPr lang="en-US" sz="2400" dirty="0"/>
              <a:t>“</a:t>
            </a:r>
            <a:r>
              <a:rPr lang="en-US" dirty="0"/>
              <a:t>Spirituality is the dynamic dimension of human life that relates to the way persons (individual and community) experience, express and/or seek meaning, purpose and transcendence, and the way they connect to the moment, to self to others, to nature, to the significant and/or the sacred.”</a:t>
            </a:r>
          </a:p>
          <a:p>
            <a:pPr marL="0" indent="0">
              <a:buNone/>
            </a:pPr>
            <a:r>
              <a:rPr lang="en-US" sz="1800" dirty="0">
                <a:solidFill>
                  <a:srgbClr val="FF0000"/>
                </a:solidFill>
              </a:rPr>
              <a:t>Best et Al. (2019) or EAPC Spiritual Care taskforce</a:t>
            </a:r>
          </a:p>
          <a:p>
            <a:pPr marL="0" indent="0">
              <a:buNone/>
            </a:pPr>
            <a:endParaRPr lang="en-US" altLang="en-US" sz="3600" dirty="0"/>
          </a:p>
          <a:p>
            <a:pPr>
              <a:buNone/>
            </a:pPr>
            <a:r>
              <a:rPr lang="en-US" altLang="en-US" sz="2400" dirty="0"/>
              <a: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xmlns="" id="{F21AC7F0-16FE-6D48-8B0E-713C8644F29E}"/>
              </a:ext>
            </a:extLst>
          </p:cNvPr>
          <p:cNvSpPr>
            <a:spLocks noGrp="1" noChangeArrowheads="1"/>
          </p:cNvSpPr>
          <p:nvPr>
            <p:ph type="title"/>
          </p:nvPr>
        </p:nvSpPr>
        <p:spPr>
          <a:xfrm>
            <a:off x="473689" y="998670"/>
            <a:ext cx="7886700" cy="854041"/>
          </a:xfrm>
        </p:spPr>
        <p:txBody>
          <a:bodyPr lIns="92075" tIns="46038" rIns="92075" bIns="46038">
            <a:normAutofit fontScale="90000"/>
          </a:bodyPr>
          <a:lstStyle/>
          <a:p>
            <a:pPr eaLnBrk="1" hangingPunct="1">
              <a:defRPr/>
            </a:pPr>
            <a:r>
              <a:rPr lang="en-US" altLang="en-US" sz="4000" dirty="0">
                <a:ea typeface="ＭＳ Ｐゴシック" panose="020B0600070205080204" pitchFamily="34" charset="-128"/>
              </a:rPr>
              <a:t>Reconciliation and the Dying</a:t>
            </a:r>
            <a:br>
              <a:rPr lang="en-US" altLang="en-US" sz="4000" dirty="0">
                <a:ea typeface="ＭＳ Ｐゴシック" panose="020B0600070205080204" pitchFamily="34" charset="-128"/>
              </a:rPr>
            </a:br>
            <a:r>
              <a:rPr lang="en-US" altLang="en-US" sz="2800" dirty="0">
                <a:ea typeface="ＭＳ Ｐゴシック" panose="020B0600070205080204" pitchFamily="34" charset="-128"/>
              </a:rPr>
              <a:t>Healing of Relationships</a:t>
            </a:r>
          </a:p>
        </p:txBody>
      </p:sp>
      <p:sp>
        <p:nvSpPr>
          <p:cNvPr id="59395" name="Rectangle 3">
            <a:extLst>
              <a:ext uri="{FF2B5EF4-FFF2-40B4-BE49-F238E27FC236}">
                <a16:creationId xmlns:a16="http://schemas.microsoft.com/office/drawing/2014/main" xmlns="" id="{AE29C1AF-6FC6-834A-AC21-B90EE9CB8074}"/>
              </a:ext>
            </a:extLst>
          </p:cNvPr>
          <p:cNvSpPr>
            <a:spLocks noGrp="1" noChangeArrowheads="1"/>
          </p:cNvSpPr>
          <p:nvPr>
            <p:ph type="body" idx="1"/>
          </p:nvPr>
        </p:nvSpPr>
        <p:spPr>
          <a:xfrm>
            <a:off x="457200" y="2213835"/>
            <a:ext cx="8229600" cy="4495800"/>
          </a:xfrm>
        </p:spPr>
        <p:txBody>
          <a:bodyPr lIns="92075" tIns="46038" rIns="92075" bIns="46038">
            <a:normAutofit/>
          </a:bodyPr>
          <a:lstStyle/>
          <a:p>
            <a:pPr eaLnBrk="1" hangingPunct="1">
              <a:buFont typeface="Wingdings" panose="05000000000000000000" pitchFamily="2" charset="2"/>
              <a:buNone/>
              <a:defRPr/>
            </a:pPr>
            <a:r>
              <a:rPr lang="en-US" altLang="en-US" sz="2400" dirty="0">
                <a:ea typeface="ＭＳ Ｐゴシック" panose="020B0600070205080204" pitchFamily="34" charset="-128"/>
              </a:rPr>
              <a:t>  </a:t>
            </a:r>
            <a:r>
              <a:rPr lang="ja-JP" altLang="en-US" sz="2400" dirty="0">
                <a:ea typeface="ＭＳ Ｐゴシック" panose="020B0600070205080204" pitchFamily="34" charset="-128"/>
              </a:rPr>
              <a:t>“</a:t>
            </a:r>
            <a:r>
              <a:rPr lang="en-US" altLang="ja-JP" sz="2400" dirty="0">
                <a:ea typeface="ＭＳ Ｐゴシック" panose="020B0600070205080204" pitchFamily="34" charset="-128"/>
              </a:rPr>
              <a:t>Reconciliation is the most crucial thing for the dying irrespective of whether or not the person is religious or secular. Even as their bodies are disintegrating they are becoming whole.</a:t>
            </a:r>
            <a:r>
              <a:rPr lang="ja-JP" altLang="en-US" sz="2400" dirty="0">
                <a:ea typeface="ＭＳ Ｐゴシック" panose="020B0600070205080204" pitchFamily="34" charset="-128"/>
              </a:rPr>
              <a:t>”</a:t>
            </a:r>
            <a:r>
              <a:rPr lang="en-US" altLang="ja-JP" sz="2400" dirty="0">
                <a:ea typeface="ＭＳ Ｐゴシック" panose="020B0600070205080204" pitchFamily="34" charset="-128"/>
              </a:rPr>
              <a:t>                                    </a:t>
            </a:r>
          </a:p>
          <a:p>
            <a:pPr eaLnBrk="1" hangingPunct="1">
              <a:buFont typeface="Wingdings" panose="05000000000000000000" pitchFamily="2" charset="2"/>
              <a:buNone/>
              <a:defRPr/>
            </a:pPr>
            <a:r>
              <a:rPr lang="en-US" altLang="en-US" sz="2400" dirty="0">
                <a:ea typeface="ＭＳ Ｐゴシック" panose="020B0600070205080204" pitchFamily="34" charset="-128"/>
              </a:rPr>
              <a:t>   </a:t>
            </a:r>
          </a:p>
          <a:p>
            <a:pPr eaLnBrk="1" hangingPunct="1">
              <a:buFont typeface="Wingdings" panose="05000000000000000000" pitchFamily="2" charset="2"/>
              <a:buNone/>
              <a:defRPr/>
            </a:pPr>
            <a:r>
              <a:rPr lang="en-US" altLang="en-US" sz="1800" dirty="0">
                <a:ea typeface="ＭＳ Ｐゴシック" panose="020B0600070205080204" pitchFamily="34" charset="-128"/>
              </a:rPr>
              <a:t>(Sr. Sharon Burns of Stella Maris Hospice as quoted by </a:t>
            </a:r>
            <a:r>
              <a:rPr lang="en-US" altLang="en-US" sz="1800" dirty="0" err="1">
                <a:ea typeface="ＭＳ Ｐゴシック" panose="020B0600070205080204" pitchFamily="34" charset="-128"/>
              </a:rPr>
              <a:t>Vigen</a:t>
            </a:r>
            <a:r>
              <a:rPr lang="en-US" altLang="en-US" sz="1800" dirty="0">
                <a:ea typeface="ＭＳ Ｐゴシック" panose="020B0600070205080204" pitchFamily="34" charset="-128"/>
              </a:rPr>
              <a:t> </a:t>
            </a:r>
            <a:r>
              <a:rPr lang="en-US" altLang="en-US" sz="1800" dirty="0" err="1">
                <a:ea typeface="ＭＳ Ｐゴシック" panose="020B0600070205080204" pitchFamily="34" charset="-128"/>
              </a:rPr>
              <a:t>Guroian</a:t>
            </a:r>
            <a:r>
              <a:rPr lang="en-US" altLang="en-US" sz="1800" dirty="0">
                <a:ea typeface="ＭＳ Ｐゴシック" panose="020B0600070205080204" pitchFamily="34" charset="-128"/>
              </a:rPr>
              <a:t> in </a:t>
            </a:r>
            <a:r>
              <a:rPr lang="en-US" altLang="en-US" sz="1800" i="1" dirty="0">
                <a:ea typeface="ＭＳ Ｐゴシック" panose="020B0600070205080204" pitchFamily="34" charset="-128"/>
              </a:rPr>
              <a:t>Life</a:t>
            </a:r>
            <a:r>
              <a:rPr lang="ja-JP" altLang="en-US" sz="1800" i="1" dirty="0">
                <a:ea typeface="ＭＳ Ｐゴシック" panose="020B0600070205080204" pitchFamily="34" charset="-128"/>
              </a:rPr>
              <a:t>’</a:t>
            </a:r>
            <a:r>
              <a:rPr lang="en-US" altLang="ja-JP" sz="1800" i="1" dirty="0">
                <a:ea typeface="ＭＳ Ｐゴシック" panose="020B0600070205080204" pitchFamily="34" charset="-128"/>
              </a:rPr>
              <a:t>s Living toward Dying</a:t>
            </a:r>
            <a:r>
              <a:rPr lang="en-US" altLang="ja-JP" sz="1800" dirty="0">
                <a:ea typeface="ＭＳ Ｐゴシック" panose="020B0600070205080204" pitchFamily="34" charset="-128"/>
              </a:rPr>
              <a:t>)</a:t>
            </a:r>
            <a:endParaRPr lang="en-US" altLang="en-US" sz="1800" dirty="0">
              <a:ea typeface="ＭＳ Ｐゴシック" panose="020B0600070205080204" pitchFamily="34" charset="-12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xmlns="" id="{4E639607-97D3-4B4E-AFAC-42454060E33D}"/>
              </a:ext>
            </a:extLst>
          </p:cNvPr>
          <p:cNvSpPr>
            <a:spLocks noGrp="1" noChangeArrowheads="1"/>
          </p:cNvSpPr>
          <p:nvPr>
            <p:ph type="title"/>
          </p:nvPr>
        </p:nvSpPr>
        <p:spPr>
          <a:xfrm>
            <a:off x="457200" y="755637"/>
            <a:ext cx="8229600" cy="1143000"/>
          </a:xfrm>
        </p:spPr>
        <p:txBody>
          <a:bodyPr lIns="92075" tIns="46038" rIns="92075" bIns="46038"/>
          <a:lstStyle/>
          <a:p>
            <a:pPr eaLnBrk="1" hangingPunct="1">
              <a:defRPr/>
            </a:pPr>
            <a:r>
              <a:rPr lang="en-US" altLang="en-US" dirty="0">
                <a:ea typeface="ＭＳ Ｐゴシック" panose="020B0600070205080204" pitchFamily="34" charset="-128"/>
              </a:rPr>
              <a:t>Reconciliation</a:t>
            </a:r>
            <a:endParaRPr lang="en-US" altLang="en-US" sz="3600" dirty="0">
              <a:ea typeface="ＭＳ Ｐゴシック" panose="020B0600070205080204" pitchFamily="34" charset="-128"/>
            </a:endParaRPr>
          </a:p>
        </p:txBody>
      </p:sp>
      <p:sp>
        <p:nvSpPr>
          <p:cNvPr id="60419" name="Rectangle 3">
            <a:extLst>
              <a:ext uri="{FF2B5EF4-FFF2-40B4-BE49-F238E27FC236}">
                <a16:creationId xmlns:a16="http://schemas.microsoft.com/office/drawing/2014/main" xmlns="" id="{9D641486-31B7-4A41-B420-BD30D70A36B9}"/>
              </a:ext>
            </a:extLst>
          </p:cNvPr>
          <p:cNvSpPr>
            <a:spLocks noGrp="1" noChangeArrowheads="1"/>
          </p:cNvSpPr>
          <p:nvPr>
            <p:ph type="body" idx="1"/>
          </p:nvPr>
        </p:nvSpPr>
        <p:spPr>
          <a:xfrm>
            <a:off x="457200" y="2133600"/>
            <a:ext cx="8229600" cy="4495800"/>
          </a:xfrm>
        </p:spPr>
        <p:txBody>
          <a:bodyPr lIns="92075" tIns="46038" rIns="92075" bIns="46038">
            <a:normAutofit/>
          </a:bodyPr>
          <a:lstStyle/>
          <a:p>
            <a:pPr eaLnBrk="1" hangingPunct="1">
              <a:defRPr/>
            </a:pPr>
            <a:r>
              <a:rPr lang="ja-JP" altLang="en-US" sz="2800" dirty="0">
                <a:ea typeface="ＭＳ Ｐゴシック" panose="020B0600070205080204" pitchFamily="34" charset="-128"/>
              </a:rPr>
              <a:t>“</a:t>
            </a:r>
            <a:r>
              <a:rPr lang="en-US" altLang="ja-JP" sz="2800" dirty="0">
                <a:ea typeface="ＭＳ Ｐゴシック" panose="020B0600070205080204" pitchFamily="34" charset="-128"/>
              </a:rPr>
              <a:t>Forgive me.</a:t>
            </a:r>
            <a:r>
              <a:rPr lang="ja-JP" altLang="en-US" sz="2800" dirty="0">
                <a:ea typeface="ＭＳ Ｐゴシック" panose="020B0600070205080204" pitchFamily="34" charset="-128"/>
              </a:rPr>
              <a:t>”</a:t>
            </a:r>
            <a:endParaRPr lang="en-US" altLang="ja-JP" sz="2800" dirty="0">
              <a:ea typeface="ＭＳ Ｐゴシック" panose="020B0600070205080204" pitchFamily="34" charset="-128"/>
            </a:endParaRPr>
          </a:p>
          <a:p>
            <a:pPr eaLnBrk="1" hangingPunct="1">
              <a:defRPr/>
            </a:pPr>
            <a:r>
              <a:rPr lang="ja-JP" altLang="en-US" sz="2800" dirty="0">
                <a:ea typeface="ＭＳ Ｐゴシック" panose="020B0600070205080204" pitchFamily="34" charset="-128"/>
              </a:rPr>
              <a:t>“</a:t>
            </a:r>
            <a:r>
              <a:rPr lang="en-US" altLang="ja-JP" sz="2800" dirty="0">
                <a:ea typeface="ＭＳ Ｐゴシック" panose="020B0600070205080204" pitchFamily="34" charset="-128"/>
              </a:rPr>
              <a:t>I forgive you.</a:t>
            </a:r>
            <a:r>
              <a:rPr lang="ja-JP" altLang="en-US" sz="2800" dirty="0">
                <a:ea typeface="ＭＳ Ｐゴシック" panose="020B0600070205080204" pitchFamily="34" charset="-128"/>
              </a:rPr>
              <a:t>”</a:t>
            </a:r>
            <a:endParaRPr lang="en-US" altLang="ja-JP" sz="2800" dirty="0">
              <a:ea typeface="ＭＳ Ｐゴシック" panose="020B0600070205080204" pitchFamily="34" charset="-128"/>
            </a:endParaRPr>
          </a:p>
          <a:p>
            <a:pPr eaLnBrk="1" hangingPunct="1">
              <a:defRPr/>
            </a:pPr>
            <a:r>
              <a:rPr lang="ja-JP" altLang="en-US" sz="2800" dirty="0">
                <a:ea typeface="ＭＳ Ｐゴシック" panose="020B0600070205080204" pitchFamily="34" charset="-128"/>
              </a:rPr>
              <a:t>“</a:t>
            </a:r>
            <a:r>
              <a:rPr lang="en-US" altLang="ja-JP" sz="2800" dirty="0">
                <a:ea typeface="ＭＳ Ｐゴシック" panose="020B0600070205080204" pitchFamily="34" charset="-128"/>
              </a:rPr>
              <a:t>Thank you.</a:t>
            </a:r>
            <a:r>
              <a:rPr lang="ja-JP" altLang="en-US" sz="2800" dirty="0">
                <a:ea typeface="ＭＳ Ｐゴシック" panose="020B0600070205080204" pitchFamily="34" charset="-128"/>
              </a:rPr>
              <a:t>”</a:t>
            </a:r>
            <a:endParaRPr lang="en-US" altLang="ja-JP" sz="2800" dirty="0">
              <a:ea typeface="ＭＳ Ｐゴシック" panose="020B0600070205080204" pitchFamily="34" charset="-128"/>
            </a:endParaRPr>
          </a:p>
          <a:p>
            <a:pPr eaLnBrk="1" hangingPunct="1">
              <a:defRPr/>
            </a:pPr>
            <a:r>
              <a:rPr lang="ja-JP" altLang="en-US" sz="2800" dirty="0">
                <a:ea typeface="ＭＳ Ｐゴシック" panose="020B0600070205080204" pitchFamily="34" charset="-128"/>
              </a:rPr>
              <a:t>“</a:t>
            </a:r>
            <a:r>
              <a:rPr lang="en-US" altLang="ja-JP" sz="2800" dirty="0">
                <a:ea typeface="ＭＳ Ｐゴシック" panose="020B0600070205080204" pitchFamily="34" charset="-128"/>
              </a:rPr>
              <a:t>I love you.</a:t>
            </a:r>
            <a:r>
              <a:rPr lang="ja-JP" altLang="en-US" sz="2800" dirty="0">
                <a:ea typeface="ＭＳ Ｐゴシック" panose="020B0600070205080204" pitchFamily="34" charset="-128"/>
              </a:rPr>
              <a:t>”</a:t>
            </a:r>
            <a:endParaRPr lang="en-US" altLang="ja-JP" sz="2800" dirty="0">
              <a:ea typeface="ＭＳ Ｐゴシック" panose="020B0600070205080204" pitchFamily="34" charset="-128"/>
            </a:endParaRPr>
          </a:p>
          <a:p>
            <a:pPr eaLnBrk="1" hangingPunct="1">
              <a:defRPr/>
            </a:pPr>
            <a:r>
              <a:rPr lang="ja-JP" altLang="en-US" sz="2800" dirty="0">
                <a:ea typeface="ＭＳ Ｐゴシック" panose="020B0600070205080204" pitchFamily="34" charset="-128"/>
              </a:rPr>
              <a:t>“</a:t>
            </a:r>
            <a:r>
              <a:rPr lang="en-US" altLang="ja-JP" sz="2800" dirty="0">
                <a:ea typeface="ＭＳ Ｐゴシック" panose="020B0600070205080204" pitchFamily="34" charset="-128"/>
              </a:rPr>
              <a:t>Good-bye.</a:t>
            </a:r>
            <a:r>
              <a:rPr lang="ja-JP" altLang="en-US" sz="2800" dirty="0">
                <a:ea typeface="ＭＳ Ｐゴシック" panose="020B0600070205080204" pitchFamily="34" charset="-128"/>
              </a:rPr>
              <a:t>”</a:t>
            </a:r>
            <a:r>
              <a:rPr lang="en-US" altLang="ja-JP" sz="2800" dirty="0">
                <a:ea typeface="ＭＳ Ｐゴシック" panose="020B0600070205080204" pitchFamily="34" charset="-128"/>
              </a:rPr>
              <a:t>                                           </a:t>
            </a:r>
          </a:p>
          <a:p>
            <a:pPr eaLnBrk="1" hangingPunct="1">
              <a:buFont typeface="Wingdings" panose="05000000000000000000" pitchFamily="2" charset="2"/>
              <a:buNone/>
              <a:defRPr/>
            </a:pPr>
            <a:r>
              <a:rPr lang="en-US" altLang="en-US" sz="1800" dirty="0">
                <a:ea typeface="ＭＳ Ｐゴシック" panose="020B0600070205080204" pitchFamily="34" charset="-128"/>
              </a:rPr>
              <a:t>     (</a:t>
            </a:r>
            <a:r>
              <a:rPr lang="en-US" altLang="en-US" sz="1800" dirty="0" err="1">
                <a:ea typeface="ＭＳ Ｐゴシック" panose="020B0600070205080204" pitchFamily="34" charset="-128"/>
              </a:rPr>
              <a:t>Byock</a:t>
            </a:r>
            <a:r>
              <a:rPr lang="en-US" altLang="en-US" sz="1800" dirty="0">
                <a:ea typeface="ＭＳ Ｐゴシック" panose="020B0600070205080204" pitchFamily="34" charset="-128"/>
              </a:rPr>
              <a:t>, I as quoted in Parker-Oliver, D  Am J Hospice Pall Care 19:115-120, 2002)</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a:extLst>
              <a:ext uri="{FF2B5EF4-FFF2-40B4-BE49-F238E27FC236}">
                <a16:creationId xmlns:a16="http://schemas.microsoft.com/office/drawing/2014/main" xmlns="" id="{FB2593A3-609D-0749-B4E0-3A2876C7A39B}"/>
              </a:ext>
            </a:extLst>
          </p:cNvPr>
          <p:cNvSpPr>
            <a:spLocks noGrp="1" noChangeArrowheads="1"/>
          </p:cNvSpPr>
          <p:nvPr>
            <p:ph type="title"/>
          </p:nvPr>
        </p:nvSpPr>
        <p:spPr>
          <a:xfrm>
            <a:off x="457200" y="892766"/>
            <a:ext cx="8229600" cy="1447800"/>
          </a:xfrm>
        </p:spPr>
        <p:txBody>
          <a:bodyPr/>
          <a:lstStyle/>
          <a:p>
            <a:pPr eaLnBrk="1" hangingPunct="1">
              <a:defRPr/>
            </a:pPr>
            <a:r>
              <a:rPr lang="en-US" altLang="en-US" dirty="0">
                <a:ea typeface="ＭＳ Ｐゴシック" panose="020B0600070205080204" pitchFamily="34" charset="-128"/>
              </a:rPr>
              <a:t>Healing Independent of Cure</a:t>
            </a:r>
            <a:r>
              <a:rPr lang="en-US" altLang="en-US" sz="2400" dirty="0">
                <a:ea typeface="ＭＳ Ｐゴシック" panose="020B0600070205080204" pitchFamily="34" charset="-128"/>
              </a:rPr>
              <a:t/>
            </a:r>
            <a:br>
              <a:rPr lang="en-US" altLang="en-US" sz="2400" dirty="0">
                <a:ea typeface="ＭＳ Ｐゴシック" panose="020B0600070205080204" pitchFamily="34" charset="-128"/>
              </a:rPr>
            </a:br>
            <a:r>
              <a:rPr lang="en-US" altLang="en-US" sz="2400" dirty="0">
                <a:ea typeface="ＭＳ Ｐゴシック" panose="020B0600070205080204" pitchFamily="34" charset="-128"/>
              </a:rPr>
              <a:t/>
            </a:r>
            <a:br>
              <a:rPr lang="en-US" altLang="en-US" sz="2400" dirty="0">
                <a:ea typeface="ＭＳ Ｐゴシック" panose="020B0600070205080204" pitchFamily="34" charset="-128"/>
              </a:rPr>
            </a:br>
            <a:endParaRPr lang="en-US" altLang="en-US" sz="2400" dirty="0">
              <a:ea typeface="ＭＳ Ｐゴシック" panose="020B0600070205080204" pitchFamily="34" charset="-128"/>
            </a:endParaRPr>
          </a:p>
        </p:txBody>
      </p:sp>
      <p:sp>
        <p:nvSpPr>
          <p:cNvPr id="204803" name="Rectangle 3">
            <a:extLst>
              <a:ext uri="{FF2B5EF4-FFF2-40B4-BE49-F238E27FC236}">
                <a16:creationId xmlns:a16="http://schemas.microsoft.com/office/drawing/2014/main" xmlns="" id="{5CB2B321-8FBD-074D-BC01-159432B22354}"/>
              </a:ext>
            </a:extLst>
          </p:cNvPr>
          <p:cNvSpPr>
            <a:spLocks noGrp="1" noChangeArrowheads="1"/>
          </p:cNvSpPr>
          <p:nvPr>
            <p:ph type="body" idx="1"/>
          </p:nvPr>
        </p:nvSpPr>
        <p:spPr>
          <a:xfrm>
            <a:off x="304800" y="2294846"/>
            <a:ext cx="8534400" cy="4334554"/>
          </a:xfrm>
        </p:spPr>
        <p:txBody>
          <a:bodyPr>
            <a:normAutofit/>
          </a:bodyPr>
          <a:lstStyle/>
          <a:p>
            <a:pPr eaLnBrk="1" hangingPunct="1">
              <a:buFont typeface="Wingdings" panose="05000000000000000000" pitchFamily="2" charset="2"/>
              <a:buNone/>
              <a:defRPr/>
            </a:pPr>
            <a:r>
              <a:rPr lang="en-US" altLang="en-US" sz="2800" dirty="0">
                <a:ea typeface="ＭＳ Ｐゴシック" panose="020B0600070205080204" pitchFamily="34" charset="-128"/>
              </a:rPr>
              <a:t>    </a:t>
            </a:r>
            <a:r>
              <a:rPr lang="ja-JP" altLang="en-US" sz="2800" dirty="0">
                <a:ea typeface="ＭＳ Ｐゴシック" panose="020B0600070205080204" pitchFamily="34" charset="-128"/>
              </a:rPr>
              <a:t>“</a:t>
            </a:r>
            <a:r>
              <a:rPr lang="en-US" altLang="ja-JP" sz="2800" dirty="0">
                <a:solidFill>
                  <a:srgbClr val="FF0000"/>
                </a:solidFill>
                <a:ea typeface="ＭＳ Ｐゴシック" panose="020B0600070205080204" pitchFamily="34" charset="-128"/>
              </a:rPr>
              <a:t>Healing is distinguished from cure</a:t>
            </a:r>
            <a:r>
              <a:rPr lang="en-US" altLang="ja-JP" sz="2800" dirty="0">
                <a:ea typeface="ＭＳ Ｐゴシック" panose="020B0600070205080204" pitchFamily="34" charset="-128"/>
              </a:rPr>
              <a:t>…it refers to the ability of a person to find solace, comfort, connection, meaning, and purpose in the midst of suffering, disarray, and pain. The care is rooted in spirituality using compassion, hopefulness, and the recognition that, although a person’s life may be limited or no longer socially productive, it remains full of possibility.</a:t>
            </a:r>
            <a:r>
              <a:rPr lang="ja-JP" altLang="en-US" sz="2800" dirty="0">
                <a:ea typeface="ＭＳ Ｐゴシック" panose="020B0600070205080204" pitchFamily="34" charset="-128"/>
              </a:rPr>
              <a:t>”</a:t>
            </a:r>
            <a:r>
              <a:rPr lang="en-US" altLang="ja-JP" sz="2800" dirty="0">
                <a:ea typeface="ＭＳ Ｐゴシック" panose="020B0600070205080204" pitchFamily="34" charset="-128"/>
              </a:rPr>
              <a:t> </a:t>
            </a:r>
            <a:r>
              <a:rPr lang="en-US" altLang="en-US" sz="1800" dirty="0">
                <a:ea typeface="ＭＳ Ｐゴシック" panose="020B0600070205080204" pitchFamily="34" charset="-128"/>
              </a:rPr>
              <a:t>Puchalski, C et al. </a:t>
            </a:r>
            <a:r>
              <a:rPr lang="en-US" altLang="en-US" sz="1800" i="1" dirty="0">
                <a:ea typeface="ＭＳ Ｐゴシック" panose="020B0600070205080204" pitchFamily="34" charset="-128"/>
              </a:rPr>
              <a:t>J. Pall. Med. </a:t>
            </a:r>
            <a:r>
              <a:rPr lang="en-US" altLang="en-US" sz="1800" dirty="0">
                <a:ea typeface="ＭＳ Ｐゴシック" panose="020B0600070205080204" pitchFamily="34" charset="-128"/>
              </a:rPr>
              <a:t>12 (10): 885-904, 2009</a:t>
            </a:r>
            <a:endParaRPr lang="en-US" altLang="en-US" sz="2800" dirty="0">
              <a:ea typeface="ＭＳ Ｐゴシック" panose="020B0600070205080204" pitchFamily="34" charset="-128"/>
            </a:endParaRPr>
          </a:p>
          <a:p>
            <a:pPr eaLnBrk="1" hangingPunct="1">
              <a:buFont typeface="Wingdings" panose="05000000000000000000" pitchFamily="2" charset="2"/>
              <a:buNone/>
              <a:defRPr/>
            </a:pPr>
            <a:endParaRPr lang="en-US" altLang="en-US" sz="2800" dirty="0">
              <a:ea typeface="ＭＳ Ｐゴシック" panose="020B0600070205080204" pitchFamily="34" charset="-12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2">
            <a:extLst>
              <a:ext uri="{FF2B5EF4-FFF2-40B4-BE49-F238E27FC236}">
                <a16:creationId xmlns:a16="http://schemas.microsoft.com/office/drawing/2014/main" xmlns="" id="{CFED3C48-7FD1-2846-B817-B96590D79D59}"/>
              </a:ext>
            </a:extLst>
          </p:cNvPr>
          <p:cNvSpPr>
            <a:spLocks noGrp="1" noChangeArrowheads="1"/>
          </p:cNvSpPr>
          <p:nvPr>
            <p:ph type="title"/>
          </p:nvPr>
        </p:nvSpPr>
        <p:spPr>
          <a:xfrm>
            <a:off x="455612" y="674626"/>
            <a:ext cx="8231188" cy="1143000"/>
          </a:xfrm>
        </p:spPr>
        <p:txBody>
          <a:bodyPr/>
          <a:lstStyle/>
          <a:p>
            <a:pPr eaLnBrk="1" hangingPunct="1">
              <a:defRPr/>
            </a:pPr>
            <a:r>
              <a:rPr lang="en-US" altLang="en-US" sz="3800" dirty="0">
                <a:ea typeface="ＭＳ Ｐゴシック" panose="020B0600070205080204" pitchFamily="34" charset="-128"/>
              </a:rPr>
              <a:t>The Reciprocal Character of Healing</a:t>
            </a:r>
          </a:p>
        </p:txBody>
      </p:sp>
      <p:sp>
        <p:nvSpPr>
          <p:cNvPr id="344067" name="Rectangle 3">
            <a:extLst>
              <a:ext uri="{FF2B5EF4-FFF2-40B4-BE49-F238E27FC236}">
                <a16:creationId xmlns:a16="http://schemas.microsoft.com/office/drawing/2014/main" xmlns="" id="{098AE4C3-EC5F-DB49-9F58-21854A82159B}"/>
              </a:ext>
            </a:extLst>
          </p:cNvPr>
          <p:cNvSpPr>
            <a:spLocks noGrp="1" noChangeArrowheads="1"/>
          </p:cNvSpPr>
          <p:nvPr>
            <p:ph type="body" idx="1"/>
          </p:nvPr>
        </p:nvSpPr>
        <p:spPr>
          <a:xfrm>
            <a:off x="457200" y="1981200"/>
            <a:ext cx="8229600" cy="4495800"/>
          </a:xfrm>
        </p:spPr>
        <p:txBody>
          <a:bodyPr>
            <a:normAutofit/>
          </a:bodyPr>
          <a:lstStyle/>
          <a:p>
            <a:pPr eaLnBrk="1" hangingPunct="1">
              <a:defRPr/>
            </a:pPr>
            <a:r>
              <a:rPr lang="en-US" altLang="en-US" sz="2800" dirty="0">
                <a:ea typeface="ＭＳ Ｐゴシック" panose="020B0600070205080204" pitchFamily="34" charset="-128"/>
              </a:rPr>
              <a:t>For healing to occur, it may only be necessary to experience or witness (be present for) the suffering of another or for the suffering one to experience the compassion and love of the caregiver.</a:t>
            </a:r>
          </a:p>
          <a:p>
            <a:pPr eaLnBrk="1" hangingPunct="1">
              <a:defRPr/>
            </a:pPr>
            <a:endParaRPr lang="en-US" altLang="en-US" sz="2800" i="1" dirty="0">
              <a:solidFill>
                <a:srgbClr val="FF0000"/>
              </a:solidFill>
              <a:ea typeface="ＭＳ Ｐゴシック" panose="020B0600070205080204" pitchFamily="34" charset="-128"/>
            </a:endParaRPr>
          </a:p>
          <a:p>
            <a:pPr eaLnBrk="1" hangingPunct="1">
              <a:defRPr/>
            </a:pPr>
            <a:endParaRPr lang="en-US" altLang="en-US" sz="2800" i="1" dirty="0">
              <a:solidFill>
                <a:srgbClr val="FF0000"/>
              </a:solidFill>
              <a:ea typeface="ＭＳ Ｐゴシック" panose="020B0600070205080204" pitchFamily="34" charset="-128"/>
            </a:endParaRPr>
          </a:p>
          <a:p>
            <a:pPr eaLnBrk="1" hangingPunct="1">
              <a:defRPr/>
            </a:pPr>
            <a:r>
              <a:rPr lang="en-US" altLang="en-US" sz="2800" i="1" dirty="0">
                <a:solidFill>
                  <a:srgbClr val="FF0000"/>
                </a:solidFill>
                <a:ea typeface="ＭＳ Ｐゴシック" panose="020B0600070205080204" pitchFamily="34" charset="-128"/>
              </a:rPr>
              <a:t>The healer is the patient and the patient is the healer</a:t>
            </a:r>
            <a:r>
              <a:rPr lang="en-US" altLang="en-US" sz="2800" dirty="0">
                <a:solidFill>
                  <a:srgbClr val="FFFF00"/>
                </a:solidFill>
                <a:ea typeface="ＭＳ Ｐゴシック" panose="020B0600070205080204" pitchFamily="34" charset="-128"/>
              </a:rPr>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a:extLst>
              <a:ext uri="{FF2B5EF4-FFF2-40B4-BE49-F238E27FC236}">
                <a16:creationId xmlns:a16="http://schemas.microsoft.com/office/drawing/2014/main" xmlns="" id="{B356DF94-180A-1D42-AE87-89F9EE776C81}"/>
              </a:ext>
            </a:extLst>
          </p:cNvPr>
          <p:cNvSpPr>
            <a:spLocks noGrp="1" noChangeArrowheads="1"/>
          </p:cNvSpPr>
          <p:nvPr>
            <p:ph type="title"/>
          </p:nvPr>
        </p:nvSpPr>
        <p:spPr/>
        <p:txBody>
          <a:bodyPr/>
          <a:lstStyle/>
          <a:p>
            <a:pPr eaLnBrk="1" hangingPunct="1">
              <a:defRPr/>
            </a:pPr>
            <a:r>
              <a:rPr lang="en-US" altLang="en-US" sz="4000">
                <a:ea typeface="ＭＳ Ｐゴシック" panose="020B0600070205080204" pitchFamily="34" charset="-128"/>
              </a:rPr>
              <a:t>Healing is Relational</a:t>
            </a:r>
          </a:p>
        </p:txBody>
      </p:sp>
      <p:sp>
        <p:nvSpPr>
          <p:cNvPr id="342019" name="Rectangle 3">
            <a:extLst>
              <a:ext uri="{FF2B5EF4-FFF2-40B4-BE49-F238E27FC236}">
                <a16:creationId xmlns:a16="http://schemas.microsoft.com/office/drawing/2014/main" xmlns="" id="{C824AF85-64C1-BF40-9C5C-0DA12C4AB267}"/>
              </a:ext>
            </a:extLst>
          </p:cNvPr>
          <p:cNvSpPr>
            <a:spLocks noGrp="1" noChangeArrowheads="1"/>
          </p:cNvSpPr>
          <p:nvPr>
            <p:ph type="body" idx="1"/>
          </p:nvPr>
        </p:nvSpPr>
        <p:spPr>
          <a:xfrm>
            <a:off x="474663" y="1989138"/>
            <a:ext cx="8231187" cy="4525962"/>
          </a:xfrm>
        </p:spPr>
        <p:txBody>
          <a:bodyPr>
            <a:normAutofit/>
          </a:bodyPr>
          <a:lstStyle/>
          <a:p>
            <a:pPr eaLnBrk="1" hangingPunct="1">
              <a:buFont typeface="Wingdings" panose="05000000000000000000" pitchFamily="2" charset="2"/>
              <a:buNone/>
              <a:defRPr/>
            </a:pPr>
            <a:r>
              <a:rPr lang="en-US" altLang="en-US" sz="2800" dirty="0">
                <a:ea typeface="ＭＳ Ｐゴシック" panose="020B0600070205080204" pitchFamily="34" charset="-128"/>
              </a:rPr>
              <a:t>  </a:t>
            </a:r>
            <a:r>
              <a:rPr lang="ja-JP" altLang="en-US" sz="2800" dirty="0">
                <a:ea typeface="ＭＳ Ｐゴシック" panose="020B0600070205080204" pitchFamily="34" charset="-128"/>
              </a:rPr>
              <a:t>“</a:t>
            </a:r>
            <a:r>
              <a:rPr lang="en-US" altLang="ja-JP" sz="2800" dirty="0">
                <a:ea typeface="ＭＳ Ｐゴシック" panose="020B0600070205080204" pitchFamily="34" charset="-128"/>
              </a:rPr>
              <a:t>You are missing something, as well as the patient missing something, unless you come not merely in a professional role but in a role of one human being meeting another.</a:t>
            </a:r>
            <a:r>
              <a:rPr lang="ja-JP" altLang="en-US" sz="2800" dirty="0">
                <a:ea typeface="ＭＳ Ｐゴシック" panose="020B0600070205080204" pitchFamily="34" charset="-128"/>
              </a:rPr>
              <a:t>”</a:t>
            </a:r>
            <a:endParaRPr lang="en-US" altLang="ja-JP" sz="2800" dirty="0">
              <a:ea typeface="ＭＳ Ｐゴシック" panose="020B0600070205080204" pitchFamily="34" charset="-128"/>
            </a:endParaRPr>
          </a:p>
          <a:p>
            <a:pPr eaLnBrk="1" hangingPunct="1">
              <a:buFont typeface="Wingdings" panose="05000000000000000000" pitchFamily="2" charset="2"/>
              <a:buNone/>
              <a:defRPr/>
            </a:pPr>
            <a:endParaRPr lang="en-US" altLang="en-US" sz="2800" dirty="0">
              <a:ea typeface="ＭＳ Ｐゴシック" panose="020B0600070205080204" pitchFamily="34" charset="-128"/>
            </a:endParaRPr>
          </a:p>
          <a:p>
            <a:pPr eaLnBrk="1" hangingPunct="1">
              <a:buFont typeface="Wingdings" panose="05000000000000000000" pitchFamily="2" charset="2"/>
              <a:buNone/>
              <a:defRPr/>
            </a:pPr>
            <a:r>
              <a:rPr lang="en-US" altLang="en-US" sz="1800" dirty="0">
                <a:ea typeface="ＭＳ Ｐゴシック" panose="020B0600070205080204" pitchFamily="34" charset="-128"/>
              </a:rPr>
              <a:t>      Dame Cicely Saunders as quoted in </a:t>
            </a:r>
            <a:r>
              <a:rPr lang="en-US" altLang="en-US" sz="1800" dirty="0" err="1">
                <a:ea typeface="ＭＳ Ｐゴシック" panose="020B0600070205080204" pitchFamily="34" charset="-128"/>
              </a:rPr>
              <a:t>Egnew</a:t>
            </a:r>
            <a:r>
              <a:rPr lang="en-US" altLang="en-US" sz="1800" dirty="0">
                <a:ea typeface="ＭＳ Ｐゴシック" panose="020B0600070205080204" pitchFamily="34" charset="-128"/>
              </a:rPr>
              <a:t>, TR. Ann Fam Med 2005; 3:255-262</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602461" y="3023945"/>
            <a:ext cx="8064872" cy="1323439"/>
          </a:xfrm>
          <a:prstGeom prst="rect">
            <a:avLst/>
          </a:prstGeom>
          <a:noFill/>
        </p:spPr>
        <p:txBody>
          <a:bodyPr wrap="square" rtlCol="0">
            <a:spAutoFit/>
          </a:bodyPr>
          <a:lstStyle/>
          <a:p>
            <a:r>
              <a:rPr lang="en-US" sz="2000" dirty="0">
                <a:latin typeface="Gill Sans MT" pitchFamily="34" charset="0"/>
              </a:rPr>
              <a:t>This project has been funded with support from the European Commission.</a:t>
            </a:r>
          </a:p>
          <a:p>
            <a:r>
              <a:rPr lang="en-US" sz="2000" dirty="0">
                <a:latin typeface="Gill Sans MT" pitchFamily="34" charset="0"/>
              </a:rPr>
              <a:t>This publication [communication] reflects the views only of the author, and the Commission cannot be held responsible for any use which may be made of the information contained therein.</a:t>
            </a:r>
          </a:p>
        </p:txBody>
      </p:sp>
    </p:spTree>
    <p:extLst>
      <p:ext uri="{BB962C8B-B14F-4D97-AF65-F5344CB8AC3E}">
        <p14:creationId xmlns:p14="http://schemas.microsoft.com/office/powerpoint/2010/main" val="2490966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5E09D2E0-4C9A-45F9-A081-6E3E0A10EA8B}"/>
              </a:ext>
            </a:extLst>
          </p:cNvPr>
          <p:cNvSpPr>
            <a:spLocks noGrp="1"/>
          </p:cNvSpPr>
          <p:nvPr>
            <p:ph type="title"/>
          </p:nvPr>
        </p:nvSpPr>
        <p:spPr/>
        <p:txBody>
          <a:bodyPr/>
          <a:lstStyle/>
          <a:p>
            <a:r>
              <a:rPr lang="en-US" dirty="0"/>
              <a:t>Remember Total Pain</a:t>
            </a:r>
          </a:p>
        </p:txBody>
      </p:sp>
      <p:graphicFrame>
        <p:nvGraphicFramePr>
          <p:cNvPr id="7" name="Content Placeholder 6">
            <a:extLst>
              <a:ext uri="{FF2B5EF4-FFF2-40B4-BE49-F238E27FC236}">
                <a16:creationId xmlns:a16="http://schemas.microsoft.com/office/drawing/2014/main" xmlns="" id="{56FE290B-85B2-4662-9CAC-D69BA022CB7C}"/>
              </a:ext>
            </a:extLst>
          </p:cNvPr>
          <p:cNvGraphicFramePr>
            <a:graphicFrameLocks noGrp="1"/>
          </p:cNvGraphicFramePr>
          <p:nvPr>
            <p:ph idx="1"/>
            <p:extLst>
              <p:ext uri="{D42A27DB-BD31-4B8C-83A1-F6EECF244321}">
                <p14:modId xmlns:p14="http://schemas.microsoft.com/office/powerpoint/2010/main" val="1650603701"/>
              </p:ext>
            </p:extLst>
          </p:nvPr>
        </p:nvGraphicFramePr>
        <p:xfrm>
          <a:off x="1169538" y="1160692"/>
          <a:ext cx="8506154" cy="5346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2121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xmlns="" id="{98A8E68A-4536-DD41-97DC-6E6FB7484B18}"/>
              </a:ext>
            </a:extLst>
          </p:cNvPr>
          <p:cNvSpPr>
            <a:spLocks noGrp="1" noChangeArrowheads="1"/>
          </p:cNvSpPr>
          <p:nvPr>
            <p:ph type="title"/>
          </p:nvPr>
        </p:nvSpPr>
        <p:spPr>
          <a:xfrm>
            <a:off x="433420" y="990600"/>
            <a:ext cx="8229600" cy="1143000"/>
          </a:xfrm>
        </p:spPr>
        <p:txBody>
          <a:bodyPr lIns="92075" tIns="46038" rIns="92075" bIns="46038">
            <a:normAutofit/>
          </a:bodyPr>
          <a:lstStyle/>
          <a:p>
            <a:pPr eaLnBrk="1" hangingPunct="1">
              <a:defRPr/>
            </a:pPr>
            <a:r>
              <a:rPr lang="en-US" altLang="en-US" sz="3200" dirty="0">
                <a:ea typeface="ＭＳ Ｐゴシック" panose="020B0600070205080204" pitchFamily="34" charset="-128"/>
              </a:rPr>
              <a:t>Factors Considered Important at the End of Life</a:t>
            </a:r>
            <a:br>
              <a:rPr lang="en-US" altLang="en-US" sz="3200" dirty="0">
                <a:ea typeface="ＭＳ Ｐゴシック" panose="020B0600070205080204" pitchFamily="34" charset="-128"/>
              </a:rPr>
            </a:br>
            <a:r>
              <a:rPr lang="en-US" altLang="en-US" sz="1800" dirty="0">
                <a:ea typeface="ＭＳ Ｐゴシック" panose="020B0600070205080204" pitchFamily="34" charset="-128"/>
              </a:rPr>
              <a:t>(</a:t>
            </a:r>
            <a:r>
              <a:rPr lang="en-US" altLang="en-US" sz="1800" dirty="0" err="1">
                <a:ea typeface="ＭＳ Ｐゴシック" panose="020B0600070205080204" pitchFamily="34" charset="-128"/>
              </a:rPr>
              <a:t>Steinhauser</a:t>
            </a:r>
            <a:r>
              <a:rPr lang="en-US" altLang="en-US" sz="1800" dirty="0">
                <a:ea typeface="ＭＳ Ｐゴシック" panose="020B0600070205080204" pitchFamily="34" charset="-128"/>
              </a:rPr>
              <a:t>, KE, et al. </a:t>
            </a:r>
            <a:r>
              <a:rPr lang="en-US" altLang="en-US" sz="1800" i="1" dirty="0">
                <a:ea typeface="ＭＳ Ｐゴシック" panose="020B0600070205080204" pitchFamily="34" charset="-128"/>
              </a:rPr>
              <a:t>JAMA</a:t>
            </a:r>
            <a:r>
              <a:rPr lang="en-US" altLang="en-US" sz="1800" dirty="0">
                <a:ea typeface="ＭＳ Ｐゴシック" panose="020B0600070205080204" pitchFamily="34" charset="-128"/>
              </a:rPr>
              <a:t> 284: 2476-2482, 2000)</a:t>
            </a:r>
          </a:p>
        </p:txBody>
      </p:sp>
      <p:sp>
        <p:nvSpPr>
          <p:cNvPr id="18435" name="Rectangle 3">
            <a:extLst>
              <a:ext uri="{FF2B5EF4-FFF2-40B4-BE49-F238E27FC236}">
                <a16:creationId xmlns:a16="http://schemas.microsoft.com/office/drawing/2014/main" xmlns="" id="{513D77DB-EB18-D640-A653-FD3E7C80117F}"/>
              </a:ext>
            </a:extLst>
          </p:cNvPr>
          <p:cNvSpPr>
            <a:spLocks noGrp="1" noChangeArrowheads="1"/>
          </p:cNvSpPr>
          <p:nvPr>
            <p:ph type="body" idx="1"/>
          </p:nvPr>
        </p:nvSpPr>
        <p:spPr>
          <a:xfrm>
            <a:off x="457200" y="2133600"/>
            <a:ext cx="8229600" cy="4495800"/>
          </a:xfrm>
        </p:spPr>
        <p:txBody>
          <a:bodyPr lIns="92075" tIns="46038" rIns="92075" bIns="46038"/>
          <a:lstStyle/>
          <a:p>
            <a:pPr eaLnBrk="1" hangingPunct="1">
              <a:defRPr/>
            </a:pPr>
            <a:r>
              <a:rPr lang="en-US" altLang="en-US" sz="2400">
                <a:ea typeface="ＭＳ Ｐゴシック" panose="020B0600070205080204" pitchFamily="34" charset="-128"/>
              </a:rPr>
              <a:t>Random national survey, March-August, 1999.</a:t>
            </a:r>
          </a:p>
          <a:p>
            <a:pPr eaLnBrk="1" hangingPunct="1">
              <a:defRPr/>
            </a:pPr>
            <a:r>
              <a:rPr lang="en-US" altLang="en-US" sz="2400">
                <a:ea typeface="ＭＳ Ｐゴシック" panose="020B0600070205080204" pitchFamily="34" charset="-128"/>
              </a:rPr>
              <a:t>Importance of 44 attributes of quality at EOL.</a:t>
            </a:r>
          </a:p>
          <a:p>
            <a:pPr eaLnBrk="1" hangingPunct="1">
              <a:defRPr/>
            </a:pPr>
            <a:r>
              <a:rPr lang="en-US" altLang="en-US" sz="2400">
                <a:ea typeface="ＭＳ Ｐゴシック" panose="020B0600070205080204" pitchFamily="34" charset="-128"/>
              </a:rPr>
              <a:t>Patients, bereaved family members, physicians, nurses, social workers, chaplains, and hospice volunteers were surveyed.</a:t>
            </a:r>
          </a:p>
          <a:p>
            <a:pPr eaLnBrk="1" hangingPunct="1">
              <a:defRPr/>
            </a:pPr>
            <a:r>
              <a:rPr lang="en-US" altLang="en-US" sz="2400">
                <a:ea typeface="ＭＳ Ｐゴシック" panose="020B0600070205080204" pitchFamily="34" charset="-128"/>
              </a:rPr>
              <a:t>26 items rated as important across all groups including pain and symptom management, preparation for death, achieving a sense of completion, decisions about treatment preferences, and being treated as a </a:t>
            </a:r>
            <a:r>
              <a:rPr lang="ja-JP" altLang="en-US" sz="2400">
                <a:ea typeface="ＭＳ Ｐゴシック" panose="020B0600070205080204" pitchFamily="34" charset="-128"/>
              </a:rPr>
              <a:t>‘</a:t>
            </a:r>
            <a:r>
              <a:rPr lang="en-US" altLang="ja-JP" sz="2400">
                <a:ea typeface="ＭＳ Ｐゴシック" panose="020B0600070205080204" pitchFamily="34" charset="-128"/>
              </a:rPr>
              <a:t>whole person</a:t>
            </a:r>
            <a:r>
              <a:rPr lang="ja-JP" altLang="en-US" sz="2400">
                <a:ea typeface="ＭＳ Ｐゴシック" panose="020B0600070205080204" pitchFamily="34" charset="-128"/>
              </a:rPr>
              <a:t>’</a:t>
            </a:r>
            <a:r>
              <a:rPr lang="en-US" altLang="ja-JP" sz="2400">
                <a:ea typeface="ＭＳ Ｐゴシック" panose="020B0600070205080204" pitchFamily="34" charset="-128"/>
              </a:rPr>
              <a:t>.</a:t>
            </a:r>
            <a:endParaRPr lang="en-US" altLang="en-US" sz="2400">
              <a:ea typeface="ＭＳ Ｐゴシック" panose="020B0600070205080204" pitchFamily="34"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xmlns="" id="{14F0ED9D-62A3-BB49-B542-B2EE05B98298}"/>
              </a:ext>
            </a:extLst>
          </p:cNvPr>
          <p:cNvSpPr>
            <a:spLocks noGrp="1" noChangeArrowheads="1"/>
          </p:cNvSpPr>
          <p:nvPr>
            <p:ph type="title"/>
          </p:nvPr>
        </p:nvSpPr>
        <p:spPr/>
        <p:txBody>
          <a:bodyPr lIns="92075" tIns="46038" rIns="92075" bIns="46038">
            <a:normAutofit fontScale="90000"/>
          </a:bodyPr>
          <a:lstStyle/>
          <a:p>
            <a:pPr eaLnBrk="1" hangingPunct="1">
              <a:defRPr/>
            </a:pPr>
            <a:r>
              <a:rPr lang="en-US" altLang="en-US">
                <a:ea typeface="ＭＳ Ｐゴシック" panose="020B0600070205080204" pitchFamily="34" charset="-128"/>
              </a:rPr>
              <a:t>Factors at the End of Life...</a:t>
            </a:r>
            <a:br>
              <a:rPr lang="en-US" altLang="en-US">
                <a:ea typeface="ＭＳ Ｐゴシック" panose="020B0600070205080204" pitchFamily="34" charset="-128"/>
              </a:rPr>
            </a:br>
            <a:r>
              <a:rPr lang="en-US" altLang="en-US" sz="2000">
                <a:ea typeface="ＭＳ Ｐゴシック" panose="020B0600070205080204" pitchFamily="34" charset="-128"/>
              </a:rPr>
              <a:t>(Steinhauser, KE, et al. </a:t>
            </a:r>
            <a:r>
              <a:rPr lang="en-US" altLang="en-US" sz="2000" i="1">
                <a:ea typeface="ＭＳ Ｐゴシック" panose="020B0600070205080204" pitchFamily="34" charset="-128"/>
              </a:rPr>
              <a:t>JAMA</a:t>
            </a:r>
            <a:r>
              <a:rPr lang="en-US" altLang="en-US" sz="2000">
                <a:ea typeface="ＭＳ Ｐゴシック" panose="020B0600070205080204" pitchFamily="34" charset="-128"/>
              </a:rPr>
              <a:t> 284:2476-2482, 2000)</a:t>
            </a:r>
            <a:r>
              <a:rPr lang="en-US" altLang="en-US">
                <a:ea typeface="ＭＳ Ｐゴシック" panose="020B0600070205080204" pitchFamily="34" charset="-128"/>
              </a:rPr>
              <a:t> </a:t>
            </a:r>
          </a:p>
        </p:txBody>
      </p:sp>
      <p:sp>
        <p:nvSpPr>
          <p:cNvPr id="19459" name="Rectangle 3">
            <a:extLst>
              <a:ext uri="{FF2B5EF4-FFF2-40B4-BE49-F238E27FC236}">
                <a16:creationId xmlns:a16="http://schemas.microsoft.com/office/drawing/2014/main" xmlns="" id="{6FA03517-95E5-5649-8FBC-7C53CE1D5D61}"/>
              </a:ext>
            </a:extLst>
          </p:cNvPr>
          <p:cNvSpPr>
            <a:spLocks noGrp="1" noChangeArrowheads="1"/>
          </p:cNvSpPr>
          <p:nvPr>
            <p:ph type="body" idx="1"/>
          </p:nvPr>
        </p:nvSpPr>
        <p:spPr/>
        <p:txBody>
          <a:bodyPr lIns="92075" tIns="46038" rIns="92075" bIns="46038">
            <a:normAutofit fontScale="92500"/>
          </a:bodyPr>
          <a:lstStyle/>
          <a:p>
            <a:pPr eaLnBrk="1" hangingPunct="1">
              <a:defRPr/>
            </a:pPr>
            <a:r>
              <a:rPr lang="en-US" altLang="en-US" dirty="0">
                <a:ea typeface="ＭＳ Ｐゴシック" panose="020B0600070205080204" pitchFamily="34" charset="-128"/>
              </a:rPr>
              <a:t>Issues important to patients but not so important to physicians (p&lt;0.001):</a:t>
            </a:r>
          </a:p>
          <a:p>
            <a:pPr eaLnBrk="1" hangingPunct="1">
              <a:defRPr/>
            </a:pPr>
            <a:r>
              <a:rPr lang="en-US" altLang="en-US" sz="2000" dirty="0">
                <a:ea typeface="ＭＳ Ｐゴシック" panose="020B0600070205080204" pitchFamily="34" charset="-128"/>
              </a:rPr>
              <a:t>1) </a:t>
            </a:r>
            <a:r>
              <a:rPr lang="en-US" altLang="en-US" sz="2400" dirty="0">
                <a:ea typeface="ＭＳ Ｐゴシック" panose="020B0600070205080204" pitchFamily="34" charset="-128"/>
              </a:rPr>
              <a:t>Be mentally aware.</a:t>
            </a:r>
          </a:p>
          <a:p>
            <a:pPr eaLnBrk="1" hangingPunct="1">
              <a:defRPr/>
            </a:pPr>
            <a:r>
              <a:rPr lang="en-US" altLang="en-US" sz="2400" dirty="0">
                <a:ea typeface="ＭＳ Ｐゴシック" panose="020B0600070205080204" pitchFamily="34" charset="-128"/>
              </a:rPr>
              <a:t>2) Be at peace with God.</a:t>
            </a:r>
          </a:p>
          <a:p>
            <a:pPr eaLnBrk="1" hangingPunct="1">
              <a:defRPr/>
            </a:pPr>
            <a:r>
              <a:rPr lang="en-US" altLang="en-US" sz="2400" dirty="0">
                <a:ea typeface="ＭＳ Ｐゴシック" panose="020B0600070205080204" pitchFamily="34" charset="-128"/>
              </a:rPr>
              <a:t>3) Not be a burden to family.</a:t>
            </a:r>
          </a:p>
          <a:p>
            <a:pPr eaLnBrk="1" hangingPunct="1">
              <a:defRPr/>
            </a:pPr>
            <a:r>
              <a:rPr lang="en-US" altLang="en-US" sz="2400" dirty="0">
                <a:ea typeface="ＭＳ Ｐゴシック" panose="020B0600070205080204" pitchFamily="34" charset="-128"/>
              </a:rPr>
              <a:t>4) Be able to help others.</a:t>
            </a:r>
          </a:p>
          <a:p>
            <a:pPr eaLnBrk="1" hangingPunct="1">
              <a:defRPr/>
            </a:pPr>
            <a:r>
              <a:rPr lang="en-US" altLang="en-US" sz="2400" dirty="0">
                <a:ea typeface="ＭＳ Ｐゴシック" panose="020B0600070205080204" pitchFamily="34" charset="-128"/>
              </a:rPr>
              <a:t>5) Pray</a:t>
            </a:r>
          </a:p>
          <a:p>
            <a:pPr eaLnBrk="1" hangingPunct="1">
              <a:defRPr/>
            </a:pPr>
            <a:r>
              <a:rPr lang="en-US" altLang="en-US" sz="2400" dirty="0">
                <a:ea typeface="ＭＳ Ｐゴシック" panose="020B0600070205080204" pitchFamily="34" charset="-128"/>
              </a:rPr>
              <a:t>6) Have funeral arrangements planned.</a:t>
            </a:r>
          </a:p>
          <a:p>
            <a:pPr eaLnBrk="1" hangingPunct="1">
              <a:defRPr/>
            </a:pPr>
            <a:r>
              <a:rPr lang="en-US" altLang="en-US" sz="2400" dirty="0">
                <a:ea typeface="ＭＳ Ｐゴシック" panose="020B0600070205080204" pitchFamily="34" charset="-128"/>
              </a:rPr>
              <a:t>7) Not be a burden to society.</a:t>
            </a:r>
          </a:p>
          <a:p>
            <a:pPr eaLnBrk="1" hangingPunct="1">
              <a:defRPr/>
            </a:pPr>
            <a:r>
              <a:rPr lang="en-US" altLang="en-US" sz="2400" dirty="0">
                <a:ea typeface="ＭＳ Ｐゴシック" panose="020B0600070205080204" pitchFamily="34" charset="-128"/>
              </a:rPr>
              <a:t>8) Feel one</a:t>
            </a:r>
            <a:r>
              <a:rPr lang="ja-JP" altLang="en-US" sz="2400" dirty="0">
                <a:ea typeface="ＭＳ Ｐゴシック" panose="020B0600070205080204" pitchFamily="34" charset="-128"/>
              </a:rPr>
              <a:t>’</a:t>
            </a:r>
            <a:r>
              <a:rPr lang="en-US" altLang="ja-JP" sz="2400" dirty="0">
                <a:ea typeface="ＭＳ Ｐゴシック" panose="020B0600070205080204" pitchFamily="34" charset="-128"/>
              </a:rPr>
              <a:t>s life is complete.</a:t>
            </a:r>
          </a:p>
          <a:p>
            <a:pPr eaLnBrk="1" hangingPunct="1">
              <a:defRPr/>
            </a:pPr>
            <a:endParaRPr lang="en-US" altLang="ja-JP" sz="2400" dirty="0">
              <a:ea typeface="ＭＳ Ｐゴシック" panose="020B0600070205080204" pitchFamily="34" charset="-128"/>
            </a:endParaRPr>
          </a:p>
          <a:p>
            <a:pPr>
              <a:defRPr/>
            </a:pPr>
            <a:r>
              <a:rPr lang="en-US" altLang="en-US" sz="2400" dirty="0">
                <a:ea typeface="ＭＳ Ｐゴシック" panose="020B0600070205080204" pitchFamily="34" charset="-128"/>
              </a:rPr>
              <a:t>More than half of the components identified are spiritual issues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a:extLst>
              <a:ext uri="{FF2B5EF4-FFF2-40B4-BE49-F238E27FC236}">
                <a16:creationId xmlns:a16="http://schemas.microsoft.com/office/drawing/2014/main" xmlns="" id="{D262FFE8-8BAC-BC42-934E-1A868C089562}"/>
              </a:ext>
            </a:extLst>
          </p:cNvPr>
          <p:cNvSpPr>
            <a:spLocks noGrp="1" noChangeArrowheads="1"/>
          </p:cNvSpPr>
          <p:nvPr>
            <p:ph type="ctrTitle"/>
          </p:nvPr>
        </p:nvSpPr>
        <p:spPr>
          <a:xfrm>
            <a:off x="685800" y="1889791"/>
            <a:ext cx="7772400" cy="1349375"/>
          </a:xfrm>
        </p:spPr>
        <p:txBody>
          <a:bodyPr lIns="92075" tIns="46038" rIns="92075" bIns="46038">
            <a:normAutofit/>
          </a:bodyPr>
          <a:lstStyle/>
          <a:p>
            <a:pPr eaLnBrk="1" hangingPunct="1">
              <a:defRPr/>
            </a:pPr>
            <a:r>
              <a:rPr lang="en-US" altLang="en-US" dirty="0">
                <a:ea typeface="ＭＳ Ｐゴシック" panose="020B0600070205080204" pitchFamily="34" charset="-128"/>
              </a:rPr>
              <a:t>Spiritual Care</a:t>
            </a:r>
            <a:br>
              <a:rPr lang="en-US" altLang="en-US" dirty="0">
                <a:ea typeface="ＭＳ Ｐゴシック" panose="020B0600070205080204" pitchFamily="34" charset="-128"/>
              </a:rPr>
            </a:br>
            <a:endParaRPr lang="en-US" altLang="en-US" dirty="0">
              <a:ea typeface="ＭＳ Ｐゴシック" panose="020B0600070205080204" pitchFamily="34" charset="-128"/>
            </a:endParaRPr>
          </a:p>
        </p:txBody>
      </p:sp>
      <p:sp>
        <p:nvSpPr>
          <p:cNvPr id="233475" name="Rectangle 3">
            <a:extLst>
              <a:ext uri="{FF2B5EF4-FFF2-40B4-BE49-F238E27FC236}">
                <a16:creationId xmlns:a16="http://schemas.microsoft.com/office/drawing/2014/main" xmlns="" id="{AB69B71F-EAB5-244E-9861-4709F5091755}"/>
              </a:ext>
            </a:extLst>
          </p:cNvPr>
          <p:cNvSpPr>
            <a:spLocks noGrp="1" noChangeArrowheads="1"/>
          </p:cNvSpPr>
          <p:nvPr>
            <p:ph type="subTitle" idx="1"/>
          </p:nvPr>
        </p:nvSpPr>
        <p:spPr>
          <a:xfrm>
            <a:off x="457200" y="2895599"/>
            <a:ext cx="8229600" cy="3287775"/>
          </a:xfrm>
        </p:spPr>
        <p:txBody>
          <a:bodyPr lIns="92075" tIns="46038" rIns="92075" bIns="46038">
            <a:normAutofit/>
          </a:bodyPr>
          <a:lstStyle/>
          <a:p>
            <a:pPr marL="342900" indent="-342900" eaLnBrk="1" hangingPunct="1">
              <a:defRPr/>
            </a:pPr>
            <a:r>
              <a:rPr lang="ja-JP" altLang="en-US" sz="2800" dirty="0">
                <a:ea typeface="ＭＳ Ｐゴシック" panose="020B0600070205080204" pitchFamily="34" charset="-128"/>
              </a:rPr>
              <a:t>“</a:t>
            </a:r>
            <a:r>
              <a:rPr lang="en-US" altLang="ja-JP" sz="2800" dirty="0">
                <a:ea typeface="ＭＳ Ｐゴシック" panose="020B0600070205080204" pitchFamily="34" charset="-128"/>
              </a:rPr>
              <a:t>…it is important to view </a:t>
            </a:r>
            <a:r>
              <a:rPr lang="en-US" altLang="ja-JP" sz="2800" dirty="0">
                <a:solidFill>
                  <a:srgbClr val="FF0000"/>
                </a:solidFill>
                <a:ea typeface="ＭＳ Ｐゴシック" panose="020B0600070205080204" pitchFamily="34" charset="-128"/>
              </a:rPr>
              <a:t>spiritual care </a:t>
            </a:r>
            <a:r>
              <a:rPr lang="en-US" altLang="ja-JP" sz="2800" dirty="0">
                <a:ea typeface="ＭＳ Ｐゴシック" panose="020B0600070205080204" pitchFamily="34" charset="-128"/>
              </a:rPr>
              <a:t>not as a compartmentalized feature of treatment but as </a:t>
            </a:r>
            <a:r>
              <a:rPr lang="en-US" altLang="ja-JP" sz="2800" dirty="0">
                <a:solidFill>
                  <a:srgbClr val="FF0000"/>
                </a:solidFill>
                <a:ea typeface="ＭＳ Ｐゴシック" panose="020B0600070205080204" pitchFamily="34" charset="-128"/>
              </a:rPr>
              <a:t>an attitude that infuses the overall approach to whole-person care regardless of one</a:t>
            </a:r>
            <a:r>
              <a:rPr lang="ja-JP" altLang="en-US" sz="2800" dirty="0">
                <a:solidFill>
                  <a:srgbClr val="FF0000"/>
                </a:solidFill>
                <a:ea typeface="ＭＳ Ｐゴシック" panose="020B0600070205080204" pitchFamily="34" charset="-128"/>
              </a:rPr>
              <a:t>’</a:t>
            </a:r>
            <a:r>
              <a:rPr lang="en-US" altLang="ja-JP" sz="2800" dirty="0">
                <a:solidFill>
                  <a:srgbClr val="FF0000"/>
                </a:solidFill>
                <a:ea typeface="ＭＳ Ｐゴシック" panose="020B0600070205080204" pitchFamily="34" charset="-128"/>
              </a:rPr>
              <a:t>s defined role in the care of a dying person.</a:t>
            </a:r>
            <a:r>
              <a:rPr lang="ja-JP" altLang="en-US" sz="2800" dirty="0">
                <a:solidFill>
                  <a:srgbClr val="FF0000"/>
                </a:solidFill>
                <a:ea typeface="ＭＳ Ｐゴシック" panose="020B0600070205080204" pitchFamily="34" charset="-128"/>
              </a:rPr>
              <a:t>”</a:t>
            </a:r>
            <a:r>
              <a:rPr lang="en-US" altLang="ja-JP" sz="2800" dirty="0">
                <a:solidFill>
                  <a:srgbClr val="FF0000"/>
                </a:solidFill>
                <a:ea typeface="ＭＳ Ｐゴシック" panose="020B0600070205080204" pitchFamily="34" charset="-128"/>
              </a:rPr>
              <a:t> </a:t>
            </a:r>
          </a:p>
          <a:p>
            <a:pPr marL="342900" indent="-342900" eaLnBrk="1" hangingPunct="1">
              <a:defRPr/>
            </a:pPr>
            <a:endParaRPr lang="en-US" altLang="en-US" sz="3600" dirty="0">
              <a:ea typeface="ＭＳ Ｐゴシック" panose="020B0600070205080204" pitchFamily="34" charset="-128"/>
            </a:endParaRPr>
          </a:p>
          <a:p>
            <a:pPr marL="342900" indent="-342900" eaLnBrk="1" hangingPunct="1">
              <a:defRPr/>
            </a:pPr>
            <a:r>
              <a:rPr lang="en-US" altLang="en-US" sz="2000" dirty="0">
                <a:ea typeface="ＭＳ Ｐゴシック" panose="020B0600070205080204" pitchFamily="34" charset="-128"/>
              </a:rPr>
              <a:t>(</a:t>
            </a:r>
            <a:r>
              <a:rPr lang="en-US" altLang="en-US" sz="2000" dirty="0" err="1">
                <a:ea typeface="ＭＳ Ｐゴシック" panose="020B0600070205080204" pitchFamily="34" charset="-128"/>
              </a:rPr>
              <a:t>Kaut</a:t>
            </a:r>
            <a:r>
              <a:rPr lang="en-US" altLang="en-US" sz="2000" dirty="0">
                <a:ea typeface="ＭＳ Ｐゴシック" panose="020B0600070205080204" pitchFamily="34" charset="-128"/>
              </a:rPr>
              <a:t>, KP. </a:t>
            </a:r>
            <a:r>
              <a:rPr lang="en-US" altLang="en-US" sz="2000" i="1" dirty="0">
                <a:ea typeface="ＭＳ Ｐゴシック" panose="020B0600070205080204" pitchFamily="34" charset="-128"/>
              </a:rPr>
              <a:t>Am </a:t>
            </a:r>
            <a:r>
              <a:rPr lang="en-US" altLang="en-US" sz="2000" i="1" dirty="0" err="1">
                <a:ea typeface="ＭＳ Ｐゴシック" panose="020B0600070205080204" pitchFamily="34" charset="-128"/>
              </a:rPr>
              <a:t>Behav</a:t>
            </a:r>
            <a:r>
              <a:rPr lang="en-US" altLang="en-US" sz="2000" i="1" dirty="0">
                <a:ea typeface="ＭＳ Ｐゴシック" panose="020B0600070205080204" pitchFamily="34" charset="-128"/>
              </a:rPr>
              <a:t> Scientist</a:t>
            </a:r>
            <a:r>
              <a:rPr lang="en-US" altLang="en-US" sz="2000" dirty="0">
                <a:ea typeface="ＭＳ Ｐゴシック" panose="020B0600070205080204" pitchFamily="34" charset="-128"/>
              </a:rPr>
              <a:t> 46: 220-234, 2002)</a:t>
            </a:r>
            <a:endParaRPr lang="en-US" altLang="en-US" sz="2800" dirty="0">
              <a:ea typeface="ＭＳ Ｐゴシック" panose="020B0600070205080204" pitchFamily="34" charset="-128"/>
            </a:endParaRPr>
          </a:p>
          <a:p>
            <a:pPr marL="342900" indent="-342900" eaLnBrk="1" hangingPunct="1">
              <a:defRPr/>
            </a:pPr>
            <a:endParaRPr lang="en-US" altLang="en-US" sz="2800" dirty="0">
              <a:ea typeface="ＭＳ Ｐゴシック" panose="020B0600070205080204" pitchFamily="34" charset="-128"/>
            </a:endParaRPr>
          </a:p>
          <a:p>
            <a:pPr marL="342900" indent="-342900" eaLnBrk="1" hangingPunct="1">
              <a:defRPr/>
            </a:pPr>
            <a:endParaRPr lang="en-US" altLang="en-US" sz="2800" dirty="0">
              <a:ea typeface="ＭＳ Ｐゴシック" panose="020B0600070205080204" pitchFamily="34"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a:extLst>
              <a:ext uri="{FF2B5EF4-FFF2-40B4-BE49-F238E27FC236}">
                <a16:creationId xmlns:a16="http://schemas.microsoft.com/office/drawing/2014/main" xmlns="" id="{69C2EBB5-5D43-264A-9F3D-98690029715E}"/>
              </a:ext>
            </a:extLst>
          </p:cNvPr>
          <p:cNvSpPr>
            <a:spLocks noGrp="1" noChangeArrowheads="1"/>
          </p:cNvSpPr>
          <p:nvPr>
            <p:ph type="title"/>
          </p:nvPr>
        </p:nvSpPr>
        <p:spPr>
          <a:xfrm>
            <a:off x="595658" y="431593"/>
            <a:ext cx="7886700" cy="854041"/>
          </a:xfrm>
        </p:spPr>
        <p:txBody>
          <a:bodyPr>
            <a:normAutofit fontScale="90000"/>
          </a:bodyPr>
          <a:lstStyle/>
          <a:p>
            <a:pPr algn="ctr" eaLnBrk="1" hangingPunct="1">
              <a:defRPr/>
            </a:pPr>
            <a:r>
              <a:rPr lang="en-US" altLang="en-US" sz="4000" dirty="0">
                <a:solidFill>
                  <a:srgbClr val="DC0063"/>
                </a:solidFill>
                <a:ea typeface="ＭＳ Ｐゴシック" panose="020B0600070205080204" pitchFamily="34" charset="-128"/>
              </a:rPr>
              <a:t>WHAT</a:t>
            </a:r>
            <a:r>
              <a:rPr lang="en-US" altLang="en-US" sz="4000" dirty="0">
                <a:ea typeface="ＭＳ Ｐゴシック" panose="020B0600070205080204" pitchFamily="34" charset="-128"/>
              </a:rPr>
              <a:t/>
            </a:r>
            <a:br>
              <a:rPr lang="en-US" altLang="en-US" sz="4000" dirty="0">
                <a:ea typeface="ＭＳ Ｐゴシック" panose="020B0600070205080204" pitchFamily="34" charset="-128"/>
              </a:rPr>
            </a:br>
            <a:r>
              <a:rPr lang="en-US" altLang="en-US" sz="4000" dirty="0">
                <a:ea typeface="ＭＳ Ｐゴシック" panose="020B0600070205080204" pitchFamily="34" charset="-128"/>
              </a:rPr>
              <a:t/>
            </a:r>
            <a:br>
              <a:rPr lang="en-US" altLang="en-US" sz="4000" dirty="0">
                <a:ea typeface="ＭＳ Ｐゴシック" panose="020B0600070205080204" pitchFamily="34" charset="-128"/>
              </a:rPr>
            </a:br>
            <a:r>
              <a:rPr lang="en-US" altLang="en-US" sz="4000" dirty="0">
                <a:ea typeface="ＭＳ Ｐゴシック" panose="020B0600070205080204" pitchFamily="34" charset="-128"/>
              </a:rPr>
              <a:t>Types of Interventions in Spiritual Care</a:t>
            </a:r>
          </a:p>
        </p:txBody>
      </p:sp>
      <p:sp>
        <p:nvSpPr>
          <p:cNvPr id="235523" name="Rectangle 3">
            <a:extLst>
              <a:ext uri="{FF2B5EF4-FFF2-40B4-BE49-F238E27FC236}">
                <a16:creationId xmlns:a16="http://schemas.microsoft.com/office/drawing/2014/main" xmlns="" id="{D69AB3E4-8B81-F44C-85BD-F7C7ECAC828A}"/>
              </a:ext>
            </a:extLst>
          </p:cNvPr>
          <p:cNvSpPr>
            <a:spLocks noGrp="1" noChangeArrowheads="1"/>
          </p:cNvSpPr>
          <p:nvPr>
            <p:ph type="body" idx="1"/>
          </p:nvPr>
        </p:nvSpPr>
        <p:spPr/>
        <p:txBody>
          <a:bodyPr>
            <a:normAutofit/>
          </a:bodyPr>
          <a:lstStyle/>
          <a:p>
            <a:pPr eaLnBrk="1" hangingPunct="1">
              <a:defRPr/>
            </a:pPr>
            <a:r>
              <a:rPr lang="en-US" altLang="en-US" sz="2800" dirty="0">
                <a:ea typeface="ＭＳ Ｐゴシック" panose="020B0600070205080204" pitchFamily="34" charset="-128"/>
              </a:rPr>
              <a:t>Psychotherapy</a:t>
            </a:r>
          </a:p>
          <a:p>
            <a:pPr eaLnBrk="1" hangingPunct="1">
              <a:defRPr/>
            </a:pPr>
            <a:r>
              <a:rPr lang="en-US" altLang="en-US" sz="2800" dirty="0">
                <a:ea typeface="ＭＳ Ｐゴシック" panose="020B0600070205080204" pitchFamily="34" charset="-128"/>
              </a:rPr>
              <a:t>Pastoral (chaplains)</a:t>
            </a:r>
          </a:p>
          <a:p>
            <a:pPr eaLnBrk="1" hangingPunct="1">
              <a:defRPr/>
            </a:pPr>
            <a:r>
              <a:rPr lang="en-US" altLang="en-US" sz="2800" dirty="0">
                <a:ea typeface="ＭＳ Ｐゴシック" panose="020B0600070205080204" pitchFamily="34" charset="-128"/>
              </a:rPr>
              <a:t>Religious</a:t>
            </a:r>
          </a:p>
          <a:p>
            <a:pPr eaLnBrk="1" hangingPunct="1">
              <a:defRPr/>
            </a:pPr>
            <a:r>
              <a:rPr lang="en-US" altLang="en-US" sz="2800" dirty="0">
                <a:ea typeface="ＭＳ Ｐゴシック" panose="020B0600070205080204" pitchFamily="34" charset="-128"/>
              </a:rPr>
              <a:t>Complementary </a:t>
            </a:r>
          </a:p>
          <a:p>
            <a:pPr>
              <a:defRPr/>
            </a:pPr>
            <a:r>
              <a:rPr lang="en-US" altLang="en-US" sz="2800" dirty="0">
                <a:ea typeface="ＭＳ Ｐゴシック" panose="020B0600070205080204" pitchFamily="34" charset="-128"/>
              </a:rPr>
              <a:t>Medical</a:t>
            </a:r>
          </a:p>
          <a:p>
            <a:pPr>
              <a:defRPr/>
            </a:pPr>
            <a:r>
              <a:rPr lang="en-US" altLang="en-US" sz="2800" dirty="0">
                <a:ea typeface="ＭＳ Ｐゴシック" panose="020B0600070205080204" pitchFamily="34" charset="-128"/>
              </a:rPr>
              <a:t>Care giver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a:extLst>
              <a:ext uri="{FF2B5EF4-FFF2-40B4-BE49-F238E27FC236}">
                <a16:creationId xmlns:a16="http://schemas.microsoft.com/office/drawing/2014/main" xmlns="" id="{528079FE-98CE-224A-AF9E-29E5E13E1E6E}"/>
              </a:ext>
            </a:extLst>
          </p:cNvPr>
          <p:cNvSpPr>
            <a:spLocks noGrp="1" noChangeArrowheads="1"/>
          </p:cNvSpPr>
          <p:nvPr>
            <p:ph type="title"/>
          </p:nvPr>
        </p:nvSpPr>
        <p:spPr>
          <a:xfrm>
            <a:off x="2303692" y="0"/>
            <a:ext cx="5184704" cy="1808780"/>
          </a:xfrm>
        </p:spPr>
        <p:txBody>
          <a:bodyPr/>
          <a:lstStyle/>
          <a:p>
            <a:pPr eaLnBrk="1" hangingPunct="1">
              <a:defRPr/>
            </a:pPr>
            <a:r>
              <a:rPr lang="en-US" altLang="en-US" sz="3200" i="1" dirty="0">
                <a:ea typeface="ＭＳ Ｐゴシック" panose="020B0600070205080204" pitchFamily="34" charset="-128"/>
              </a:rPr>
              <a:t>Psychotherapy</a:t>
            </a:r>
            <a:r>
              <a:rPr lang="en-US" altLang="en-US" sz="4000" dirty="0">
                <a:ea typeface="ＭＳ Ｐゴシック" panose="020B0600070205080204" pitchFamily="34" charset="-128"/>
              </a:rPr>
              <a:t/>
            </a:r>
            <a:br>
              <a:rPr lang="en-US" altLang="en-US" sz="4000" dirty="0">
                <a:ea typeface="ＭＳ Ｐゴシック" panose="020B0600070205080204" pitchFamily="34" charset="-128"/>
              </a:rPr>
            </a:br>
            <a:r>
              <a:rPr lang="en-US" altLang="en-US" sz="4000" dirty="0">
                <a:ea typeface="ＭＳ Ｐゴシック" panose="020B0600070205080204" pitchFamily="34" charset="-128"/>
              </a:rPr>
              <a:t>Dignity Therapy</a:t>
            </a:r>
            <a:br>
              <a:rPr lang="en-US" altLang="en-US" sz="4000" dirty="0">
                <a:ea typeface="ＭＳ Ｐゴシック" panose="020B0600070205080204" pitchFamily="34" charset="-128"/>
              </a:rPr>
            </a:br>
            <a:r>
              <a:rPr lang="en-US" altLang="en-US" sz="2800" dirty="0">
                <a:ea typeface="ＭＳ Ｐゴシック" panose="020B0600070205080204" pitchFamily="34" charset="-128"/>
              </a:rPr>
              <a:t>An Extension of Patient Biography</a:t>
            </a:r>
          </a:p>
        </p:txBody>
      </p:sp>
      <p:sp>
        <p:nvSpPr>
          <p:cNvPr id="241667" name="Rectangle 3">
            <a:extLst>
              <a:ext uri="{FF2B5EF4-FFF2-40B4-BE49-F238E27FC236}">
                <a16:creationId xmlns:a16="http://schemas.microsoft.com/office/drawing/2014/main" xmlns="" id="{60BB4DED-4AEF-0D46-B4C2-D0BA2445AB0A}"/>
              </a:ext>
            </a:extLst>
          </p:cNvPr>
          <p:cNvSpPr>
            <a:spLocks noGrp="1" noChangeArrowheads="1"/>
          </p:cNvSpPr>
          <p:nvPr>
            <p:ph type="body" idx="1"/>
          </p:nvPr>
        </p:nvSpPr>
        <p:spPr>
          <a:xfrm>
            <a:off x="304800" y="1808780"/>
            <a:ext cx="8686800" cy="5049220"/>
          </a:xfrm>
        </p:spPr>
        <p:txBody>
          <a:bodyPr>
            <a:normAutofit/>
          </a:bodyPr>
          <a:lstStyle/>
          <a:p>
            <a:pPr eaLnBrk="1" hangingPunct="1">
              <a:lnSpc>
                <a:spcPct val="80000"/>
              </a:lnSpc>
              <a:defRPr/>
            </a:pPr>
            <a:r>
              <a:rPr lang="en-US" altLang="en-US" sz="2400" dirty="0">
                <a:ea typeface="ＭＳ Ｐゴシック" panose="020B0600070205080204" pitchFamily="34" charset="-128"/>
              </a:rPr>
              <a:t>Brief individualized psychotherapeutic intervention for those experiencing psychosocial and existential distress </a:t>
            </a:r>
          </a:p>
          <a:p>
            <a:pPr eaLnBrk="1" hangingPunct="1">
              <a:lnSpc>
                <a:spcPct val="80000"/>
              </a:lnSpc>
              <a:defRPr/>
            </a:pPr>
            <a:r>
              <a:rPr lang="en-US" altLang="en-US" sz="2400" dirty="0">
                <a:ea typeface="ＭＳ Ｐゴシック" panose="020B0600070205080204" pitchFamily="34" charset="-128"/>
              </a:rPr>
              <a:t>Goal of the intervention – to encourage dying persons to discuss the most important issues in their lives by creating a generativity document – a legacy by which they can share their experience and wisdom to the next generation </a:t>
            </a:r>
          </a:p>
          <a:p>
            <a:pPr eaLnBrk="1" hangingPunct="1">
              <a:lnSpc>
                <a:spcPct val="80000"/>
              </a:lnSpc>
              <a:defRPr/>
            </a:pPr>
            <a:r>
              <a:rPr lang="en-US" altLang="en-US" sz="2400" dirty="0">
                <a:ea typeface="ＭＳ Ｐゴシック" panose="020B0600070205080204" pitchFamily="34" charset="-128"/>
              </a:rPr>
              <a:t>30-60 min taped interview (usually one) at bedside or in patient</a:t>
            </a:r>
            <a:r>
              <a:rPr lang="ja-JP" altLang="en-US" sz="2400" dirty="0">
                <a:ea typeface="ＭＳ Ｐゴシック" panose="020B0600070205080204" pitchFamily="34" charset="-128"/>
              </a:rPr>
              <a:t>’</a:t>
            </a:r>
            <a:r>
              <a:rPr lang="en-US" altLang="ja-JP" sz="2400" dirty="0">
                <a:ea typeface="ＭＳ Ｐゴシック" panose="020B0600070205080204" pitchFamily="34" charset="-128"/>
              </a:rPr>
              <a:t>s home which is then reshaped (edited) into a narrative</a:t>
            </a:r>
          </a:p>
          <a:p>
            <a:pPr eaLnBrk="1" hangingPunct="1">
              <a:lnSpc>
                <a:spcPct val="80000"/>
              </a:lnSpc>
              <a:defRPr/>
            </a:pPr>
            <a:r>
              <a:rPr lang="en-US" altLang="en-US" sz="2400" dirty="0">
                <a:ea typeface="ＭＳ Ｐゴシック" panose="020B0600070205080204" pitchFamily="34" charset="-128"/>
              </a:rPr>
              <a:t>Narrative read to the patient in another session and patient allowed to edit it</a:t>
            </a:r>
          </a:p>
          <a:p>
            <a:pPr eaLnBrk="1" hangingPunct="1">
              <a:lnSpc>
                <a:spcPct val="80000"/>
              </a:lnSpc>
              <a:defRPr/>
            </a:pPr>
            <a:r>
              <a:rPr lang="en-US" altLang="en-US" sz="2400" dirty="0">
                <a:ea typeface="ＭＳ Ｐゴシック" panose="020B0600070205080204" pitchFamily="34" charset="-128"/>
              </a:rPr>
              <a:t>Helpful to bereaved persons in their grief</a:t>
            </a:r>
            <a:endParaRPr lang="en-US" altLang="en-US" sz="1800" dirty="0">
              <a:ea typeface="ＭＳ Ｐゴシック" panose="020B0600070205080204" pitchFamily="34" charset="-128"/>
            </a:endParaRPr>
          </a:p>
          <a:p>
            <a:pPr eaLnBrk="1" hangingPunct="1">
              <a:lnSpc>
                <a:spcPct val="80000"/>
              </a:lnSpc>
              <a:buFont typeface="Wingdings" panose="05000000000000000000" pitchFamily="2" charset="2"/>
              <a:buNone/>
              <a:defRPr/>
            </a:pPr>
            <a:r>
              <a:rPr lang="en-US" altLang="en-US" sz="1800" dirty="0">
                <a:ea typeface="ＭＳ Ｐゴシック" panose="020B0600070205080204" pitchFamily="34" charset="-128"/>
              </a:rPr>
              <a:t>  </a:t>
            </a:r>
            <a:endParaRPr lang="en-US" altLang="en-US" sz="1800" dirty="0" smtClean="0">
              <a:ea typeface="ＭＳ Ｐゴシック" panose="020B0600070205080204" pitchFamily="34" charset="-128"/>
            </a:endParaRPr>
          </a:p>
          <a:p>
            <a:pPr marL="0" indent="0" eaLnBrk="1" hangingPunct="1">
              <a:lnSpc>
                <a:spcPct val="80000"/>
              </a:lnSpc>
              <a:buFont typeface="Wingdings" panose="05000000000000000000" pitchFamily="2" charset="2"/>
              <a:buNone/>
              <a:defRPr/>
            </a:pPr>
            <a:r>
              <a:rPr lang="en-US" altLang="en-US" sz="1800" dirty="0" err="1" smtClean="0">
                <a:ea typeface="ＭＳ Ｐゴシック" panose="020B0600070205080204" pitchFamily="34" charset="-128"/>
              </a:rPr>
              <a:t>Chochinov</a:t>
            </a:r>
            <a:r>
              <a:rPr lang="en-US" altLang="en-US" sz="1800" dirty="0">
                <a:ea typeface="ＭＳ Ｐゴシック" panose="020B0600070205080204" pitchFamily="34" charset="-128"/>
              </a:rPr>
              <a:t>, HM, et al. </a:t>
            </a:r>
            <a:r>
              <a:rPr lang="en-US" altLang="en-US" sz="1800" i="1" dirty="0">
                <a:ea typeface="ＭＳ Ｐゴシック" panose="020B0600070205080204" pitchFamily="34" charset="-128"/>
              </a:rPr>
              <a:t>J </a:t>
            </a:r>
            <a:r>
              <a:rPr lang="en-US" altLang="en-US" sz="1800" i="1" dirty="0" err="1">
                <a:ea typeface="ＭＳ Ｐゴシック" panose="020B0600070205080204" pitchFamily="34" charset="-128"/>
              </a:rPr>
              <a:t>Clin</a:t>
            </a:r>
            <a:r>
              <a:rPr lang="en-US" altLang="en-US" sz="1800" i="1" dirty="0">
                <a:ea typeface="ＭＳ Ｐゴシック" panose="020B0600070205080204" pitchFamily="34" charset="-128"/>
              </a:rPr>
              <a:t> Oncol</a:t>
            </a:r>
            <a:r>
              <a:rPr lang="en-US" altLang="en-US" sz="1800" dirty="0">
                <a:ea typeface="ＭＳ Ｐゴシック" panose="020B0600070205080204" pitchFamily="34" charset="-128"/>
              </a:rPr>
              <a:t> 2005; 23:5520-5525 &amp; McClement, S, et al. </a:t>
            </a:r>
            <a:r>
              <a:rPr lang="en-US" altLang="en-US" sz="1800" i="1" dirty="0">
                <a:ea typeface="ＭＳ Ｐゴシック" panose="020B0600070205080204" pitchFamily="34" charset="-128"/>
              </a:rPr>
              <a:t>J </a:t>
            </a:r>
            <a:r>
              <a:rPr lang="en-US" altLang="en-US" sz="1800" i="1" dirty="0" err="1">
                <a:ea typeface="ＭＳ Ｐゴシック" panose="020B0600070205080204" pitchFamily="34" charset="-128"/>
              </a:rPr>
              <a:t>Palliat</a:t>
            </a:r>
            <a:r>
              <a:rPr lang="en-US" altLang="en-US" sz="1800" i="1" dirty="0">
                <a:ea typeface="ＭＳ Ｐゴシック" panose="020B0600070205080204" pitchFamily="34" charset="-128"/>
              </a:rPr>
              <a:t> Med.</a:t>
            </a:r>
            <a:r>
              <a:rPr lang="en-US" altLang="en-US" sz="1800" dirty="0">
                <a:ea typeface="ＭＳ Ｐゴシック" panose="020B0600070205080204" pitchFamily="34" charset="-128"/>
              </a:rPr>
              <a:t> 2007; 10(5): 1076-1082</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785</TotalTime>
  <Words>2430</Words>
  <Application>Microsoft Office PowerPoint</Application>
  <PresentationFormat>On-screen Show (4:3)</PresentationFormat>
  <Paragraphs>227</Paragraphs>
  <Slides>35</Slides>
  <Notes>15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Objectives </vt:lpstr>
      <vt:lpstr>Working definition</vt:lpstr>
      <vt:lpstr>Remember Total Pain</vt:lpstr>
      <vt:lpstr>Factors Considered Important at the End of Life (Steinhauser, KE, et al. JAMA 284: 2476-2482, 2000)</vt:lpstr>
      <vt:lpstr>Factors at the End of Life... (Steinhauser, KE, et al. JAMA 284:2476-2482, 2000) </vt:lpstr>
      <vt:lpstr>Spiritual Care </vt:lpstr>
      <vt:lpstr>WHAT  Types of Interventions in Spiritual Care</vt:lpstr>
      <vt:lpstr>Psychotherapy Dignity Therapy An Extension of Patient Biography</vt:lpstr>
      <vt:lpstr>Pastoral Chaplain’s Role in Spiritual Care</vt:lpstr>
      <vt:lpstr>Religious Religion and Spiritual Care</vt:lpstr>
      <vt:lpstr>Religion in palliative care</vt:lpstr>
      <vt:lpstr>Major World Religions </vt:lpstr>
      <vt:lpstr>Most Countries Have a Majority Religion</vt:lpstr>
      <vt:lpstr>Judaism   Christianity   Islam</vt:lpstr>
      <vt:lpstr>Hindusim     Buddhism </vt:lpstr>
      <vt:lpstr>Complementary Therapies</vt:lpstr>
      <vt:lpstr>Medical</vt:lpstr>
      <vt:lpstr>Caregiver</vt:lpstr>
      <vt:lpstr>HOW  Measuring Spiritual Distress… Research/Clinical Instruments </vt:lpstr>
      <vt:lpstr>Measuring Spiritual Distress… Spiritual History</vt:lpstr>
      <vt:lpstr>Measuring Spiritual Distress… Research/Clinical Instruments </vt:lpstr>
      <vt:lpstr>…Measuring Spiritual Distress Research/Clinical Instruments </vt:lpstr>
      <vt:lpstr>Critique of Instruments for Measuring Spirituality</vt:lpstr>
      <vt:lpstr>Spiritual History</vt:lpstr>
      <vt:lpstr>Spiritual History…</vt:lpstr>
      <vt:lpstr>…Spiritual History</vt:lpstr>
      <vt:lpstr>Redefining Hope…</vt:lpstr>
      <vt:lpstr>…Redefining Hope</vt:lpstr>
      <vt:lpstr>Reconciliation and the Dying Healing of Relationships</vt:lpstr>
      <vt:lpstr>Reconciliation</vt:lpstr>
      <vt:lpstr>Healing Independent of Cure  </vt:lpstr>
      <vt:lpstr>The Reciprocal Character of Healing</vt:lpstr>
      <vt:lpstr>Healing is Relational</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Karen Charnley</cp:lastModifiedBy>
  <cp:revision>60</cp:revision>
  <dcterms:created xsi:type="dcterms:W3CDTF">2017-10-19T09:49:50Z</dcterms:created>
  <dcterms:modified xsi:type="dcterms:W3CDTF">2020-02-19T14:10:40Z</dcterms:modified>
</cp:coreProperties>
</file>