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34" r:id="rId1"/>
  </p:sldMasterIdLst>
  <p:notesMasterIdLst>
    <p:notesMasterId r:id="rId9"/>
  </p:notesMasterIdLst>
  <p:sldIdLst>
    <p:sldId id="256" r:id="rId2"/>
    <p:sldId id="258" r:id="rId3"/>
    <p:sldId id="364" r:id="rId4"/>
    <p:sldId id="365" r:id="rId5"/>
    <p:sldId id="293" r:id="rId6"/>
    <p:sldId id="479" r:id="rId7"/>
    <p:sldId id="257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7AE20"/>
    <a:srgbClr val="ED7324"/>
    <a:srgbClr val="DC0063"/>
    <a:srgbClr val="0064A0"/>
    <a:srgbClr val="771D82"/>
    <a:srgbClr val="288ABA"/>
    <a:srgbClr val="131D82"/>
    <a:srgbClr val="8CBE42"/>
    <a:srgbClr val="AA0533"/>
    <a:srgbClr val="4C23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5195" autoAdjust="0"/>
  </p:normalViewPr>
  <p:slideViewPr>
    <p:cSldViewPr>
      <p:cViewPr>
        <p:scale>
          <a:sx n="114" d="100"/>
          <a:sy n="114" d="100"/>
        </p:scale>
        <p:origin x="-1470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81011" cy="81011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27A1C9-1E10-4DB1-8138-34B1CFD9029D}" type="datetimeFigureOut">
              <a:rPr lang="en-US" smtClean="0"/>
              <a:t>2/19/2020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2596F7-B770-4486-92AC-A54F88E727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68120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Rectangle 7">
            <a:extLst>
              <a:ext uri="{FF2B5EF4-FFF2-40B4-BE49-F238E27FC236}">
                <a16:creationId xmlns:a16="http://schemas.microsoft.com/office/drawing/2014/main" xmlns="" id="{17B5FCE1-EE3B-46C9-966F-217EA4CC14A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  <a:cs typeface="Arial" panose="020B060402020202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</a:pPr>
            <a:fld id="{269233DD-E6ED-4E9B-9131-10DD7273A141}" type="slidenum">
              <a:rPr lang="en-US" altLang="en-US" smtClean="0"/>
              <a:pPr>
                <a:spcBef>
                  <a:spcPct val="0"/>
                </a:spcBef>
              </a:pPr>
              <a:t>3</a:t>
            </a:fld>
            <a:endParaRPr lang="en-US" altLang="en-US"/>
          </a:p>
        </p:txBody>
      </p:sp>
      <p:sp>
        <p:nvSpPr>
          <p:cNvPr id="68610" name="Rectangle 2">
            <a:extLst>
              <a:ext uri="{FF2B5EF4-FFF2-40B4-BE49-F238E27FC236}">
                <a16:creationId xmlns:a16="http://schemas.microsoft.com/office/drawing/2014/main" xmlns="" id="{DEA7B6B7-F3E1-496C-9455-7D245EF0D9EB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4388" name="Rectangle 3">
            <a:extLst>
              <a:ext uri="{FF2B5EF4-FFF2-40B4-BE49-F238E27FC236}">
                <a16:creationId xmlns:a16="http://schemas.microsoft.com/office/drawing/2014/main" xmlns="" id="{CA4FE732-A7CD-0C4A-9E5A-39B6196F4F9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defRPr/>
            </a:pPr>
            <a:endParaRPr lang="en-US">
              <a:ea typeface="ＭＳ Ｐゴシック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Rectangle 7">
            <a:extLst>
              <a:ext uri="{FF2B5EF4-FFF2-40B4-BE49-F238E27FC236}">
                <a16:creationId xmlns:a16="http://schemas.microsoft.com/office/drawing/2014/main" xmlns="" id="{6F970104-10CD-443A-A071-53541736705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  <a:cs typeface="Arial" panose="020B060402020202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</a:pPr>
            <a:fld id="{14CE8FBB-A768-4A3E-94DB-EBA724F705CF}" type="slidenum">
              <a:rPr lang="en-US" altLang="en-US" smtClean="0"/>
              <a:pPr>
                <a:spcBef>
                  <a:spcPct val="0"/>
                </a:spcBef>
              </a:pPr>
              <a:t>4</a:t>
            </a:fld>
            <a:endParaRPr lang="en-US" altLang="en-US"/>
          </a:p>
        </p:txBody>
      </p:sp>
      <p:sp>
        <p:nvSpPr>
          <p:cNvPr id="70658" name="Rectangle 2">
            <a:extLst>
              <a:ext uri="{FF2B5EF4-FFF2-40B4-BE49-F238E27FC236}">
                <a16:creationId xmlns:a16="http://schemas.microsoft.com/office/drawing/2014/main" xmlns="" id="{59972EA4-DC6E-4D0E-AB6C-59D67268B983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5412" name="Rectangle 3">
            <a:extLst>
              <a:ext uri="{FF2B5EF4-FFF2-40B4-BE49-F238E27FC236}">
                <a16:creationId xmlns:a16="http://schemas.microsoft.com/office/drawing/2014/main" xmlns="" id="{2B39B836-5B60-1B4C-9EB7-C3834992ABD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defRPr/>
            </a:pPr>
            <a:endParaRPr lang="en-US">
              <a:ea typeface="ＭＳ Ｐゴシック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Rectangle 7">
            <a:extLst>
              <a:ext uri="{FF2B5EF4-FFF2-40B4-BE49-F238E27FC236}">
                <a16:creationId xmlns:a16="http://schemas.microsoft.com/office/drawing/2014/main" xmlns="" id="{6F2634C7-4AB3-475E-A3A9-6CA73F0C844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MS PGothic" panose="020B0600070205080204" pitchFamily="34" charset="-128"/>
                <a:cs typeface="Arial" panose="020B060402020202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</a:pPr>
            <a:fld id="{E7DAB2A9-2DB7-4412-A2AD-1F70B546DD3C}" type="slidenum">
              <a:rPr lang="en-US" altLang="en-US" smtClean="0"/>
              <a:pPr>
                <a:spcBef>
                  <a:spcPct val="0"/>
                </a:spcBef>
              </a:pPr>
              <a:t>5</a:t>
            </a:fld>
            <a:endParaRPr lang="en-US" altLang="en-US"/>
          </a:p>
        </p:txBody>
      </p:sp>
      <p:sp>
        <p:nvSpPr>
          <p:cNvPr id="72706" name="Rectangle 2">
            <a:extLst>
              <a:ext uri="{FF2B5EF4-FFF2-40B4-BE49-F238E27FC236}">
                <a16:creationId xmlns:a16="http://schemas.microsoft.com/office/drawing/2014/main" xmlns="" id="{373AB8E0-DF35-4D06-BA95-C56CED9FA797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9508" name="Rectangle 3">
            <a:extLst>
              <a:ext uri="{FF2B5EF4-FFF2-40B4-BE49-F238E27FC236}">
                <a16:creationId xmlns:a16="http://schemas.microsoft.com/office/drawing/2014/main" xmlns="" id="{B08C0FDB-68FC-7A4B-976B-972BB886A34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defRPr/>
            </a:pPr>
            <a:endParaRPr lang="en-US">
              <a:ea typeface="ＭＳ Ｐゴシック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16206" y="902792"/>
            <a:ext cx="7886700" cy="85404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60078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1027" name="Picture 3" descr="\\DATARO\Departamente\PR Programe\0 PROIECTE HOSPICE\1_IN DERULARE\Erasmus+2017\Implementare\Vizibilitate\EU flag-Erasmus+_vect_POS.jpg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6214571" y="0"/>
            <a:ext cx="2929429" cy="836647"/>
          </a:xfrm>
          <a:prstGeom prst="rect">
            <a:avLst/>
          </a:prstGeom>
          <a:noFill/>
        </p:spPr>
      </p:pic>
      <p:grpSp>
        <p:nvGrpSpPr>
          <p:cNvPr id="11" name="Group 10"/>
          <p:cNvGrpSpPr/>
          <p:nvPr userDrawn="1"/>
        </p:nvGrpSpPr>
        <p:grpSpPr>
          <a:xfrm>
            <a:off x="8460432" y="6237312"/>
            <a:ext cx="216000" cy="216000"/>
            <a:chOff x="2772000" y="1932221"/>
            <a:chExt cx="2340000" cy="2340000"/>
          </a:xfrm>
        </p:grpSpPr>
        <p:sp>
          <p:nvSpPr>
            <p:cNvPr id="12" name="Rectangle 11"/>
            <p:cNvSpPr/>
            <p:nvPr/>
          </p:nvSpPr>
          <p:spPr>
            <a:xfrm>
              <a:off x="2772000" y="1932221"/>
              <a:ext cx="2340000" cy="2340000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bg2">
                      <a:lumMod val="75000"/>
                    </a:schemeClr>
                  </a:solidFill>
                </a:ln>
                <a:solidFill>
                  <a:schemeClr val="tx1"/>
                </a:solidFill>
              </a:endParaRP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3546000" y="2706221"/>
              <a:ext cx="792000" cy="7920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bg2">
                      <a:lumMod val="75000"/>
                    </a:schemeClr>
                  </a:solidFill>
                </a:ln>
                <a:solidFill>
                  <a:schemeClr val="tx1"/>
                </a:solidFill>
              </a:endParaRPr>
            </a:p>
          </p:txBody>
        </p:sp>
      </p:grp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3A7C8008-0EC7-4D62-A17E-991F8C392106}"/>
              </a:ext>
            </a:extLst>
          </p:cNvPr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190476" cy="86666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27347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5" r:id="rId1"/>
    <p:sldLayoutId id="2147483836" r:id="rId2"/>
    <p:sldLayoutId id="2147483837" r:id="rId3"/>
    <p:sldLayoutId id="2147483838" r:id="rId4"/>
    <p:sldLayoutId id="2147483839" r:id="rId5"/>
    <p:sldLayoutId id="2147483840" r:id="rId6"/>
    <p:sldLayoutId id="2147483841" r:id="rId7"/>
    <p:sldLayoutId id="2147483842" r:id="rId8"/>
    <p:sldLayoutId id="2147483843" r:id="rId9"/>
    <p:sldLayoutId id="2147483844" r:id="rId10"/>
    <p:sldLayoutId id="214748384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Gill Sans MT" pitchFamily="34" charset="0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/>
        <a:buChar char="•"/>
        <a:defRPr sz="2100" kern="1200">
          <a:solidFill>
            <a:schemeClr val="tx1"/>
          </a:solidFill>
          <a:latin typeface="Gill Sans MT" pitchFamily="34" charset="0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800" kern="1200">
          <a:solidFill>
            <a:schemeClr val="tx1"/>
          </a:solidFill>
          <a:latin typeface="Gill Sans MT" pitchFamily="34" charset="0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500" kern="1200">
          <a:solidFill>
            <a:schemeClr val="tx1"/>
          </a:solidFill>
          <a:latin typeface="Gill Sans MT" pitchFamily="34" charset="0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Gill Sans MT" pitchFamily="34" charset="0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Gill Sans MT" pitchFamily="34" charset="0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8064388" y="5857924"/>
            <a:ext cx="216000" cy="2160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8135834" y="592937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6624228" y="5857924"/>
            <a:ext cx="216000" cy="216000"/>
          </a:xfrm>
          <a:prstGeom prst="rect">
            <a:avLst/>
          </a:prstGeom>
          <a:solidFill>
            <a:srgbClr val="DC006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6695674" y="592937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8064388" y="4417764"/>
            <a:ext cx="216000" cy="216000"/>
          </a:xfrm>
          <a:prstGeom prst="rect">
            <a:avLst/>
          </a:prstGeom>
          <a:solidFill>
            <a:srgbClr val="771D8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8135834" y="448921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5184068" y="5857924"/>
            <a:ext cx="216000" cy="216000"/>
          </a:xfrm>
          <a:prstGeom prst="rect">
            <a:avLst/>
          </a:prstGeom>
          <a:solidFill>
            <a:srgbClr val="ED732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5255514" y="592937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6624228" y="4417764"/>
            <a:ext cx="216000" cy="216000"/>
          </a:xfrm>
          <a:prstGeom prst="rect">
            <a:avLst/>
          </a:prstGeom>
          <a:solidFill>
            <a:srgbClr val="0064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695674" y="448921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8064388" y="2977604"/>
            <a:ext cx="216000" cy="216000"/>
          </a:xfrm>
          <a:prstGeom prst="rect">
            <a:avLst/>
          </a:prstGeom>
          <a:solidFill>
            <a:srgbClr val="F7AE2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8135834" y="304905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926505" y="2294846"/>
            <a:ext cx="3600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latin typeface="Gill Sans MT" pitchFamily="34" charset="0"/>
              </a:rPr>
              <a:t>SPIRITUAL CARE</a:t>
            </a:r>
          </a:p>
          <a:p>
            <a:r>
              <a:rPr lang="en-US" sz="3600" dirty="0">
                <a:latin typeface="Gill Sans MT" pitchFamily="34" charset="0"/>
              </a:rPr>
              <a:t>S</a:t>
            </a:r>
            <a:r>
              <a:rPr lang="en-US" sz="3600" dirty="0" smtClean="0">
                <a:latin typeface="Gill Sans MT" pitchFamily="34" charset="0"/>
              </a:rPr>
              <a:t>eminar</a:t>
            </a:r>
            <a:endParaRPr lang="en-US" dirty="0">
              <a:latin typeface="Gill Sans MT" pitchFamily="34" charset="0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845494" y="4563154"/>
            <a:ext cx="3600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Psychosocial and Spiritual Aspects</a:t>
            </a:r>
            <a:endParaRPr lang="en-US" sz="1200" dirty="0">
              <a:latin typeface="Gill Sans MT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95011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Objectives </a:t>
            </a:r>
          </a:p>
        </p:txBody>
      </p:sp>
      <p:sp>
        <p:nvSpPr>
          <p:cNvPr id="4" name="Rectangle 1">
            <a:extLst>
              <a:ext uri="{FF2B5EF4-FFF2-40B4-BE49-F238E27FC236}">
                <a16:creationId xmlns:a16="http://schemas.microsoft.com/office/drawing/2014/main" xmlns="" id="{0CB5378B-633F-4683-BDE9-0149B89914B0}"/>
              </a:ext>
            </a:extLst>
          </p:cNvPr>
          <p:cNvSpPr>
            <a:spLocks noGrp="1" noChangeArrowheads="1"/>
          </p:cNvSpPr>
          <p:nvPr>
            <p:ph idx="1"/>
          </p:nvPr>
        </p:nvSpPr>
        <p:spPr bwMode="auto">
          <a:xfrm>
            <a:off x="359428" y="1970802"/>
            <a:ext cx="8344133" cy="339990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ro-RO" sz="3200" dirty="0"/>
              <a:t>Demonstrates willingness to initiate discussion examining the patients/families spiritual concerns</a:t>
            </a:r>
            <a:endParaRPr lang="en-US" sz="3200" dirty="0"/>
          </a:p>
          <a:p>
            <a:r>
              <a:rPr lang="ro-RO" sz="3200" dirty="0"/>
              <a:t>Recognizes  signs of spiritual needs/distress</a:t>
            </a:r>
            <a:endParaRPr lang="en-US" sz="3200" dirty="0"/>
          </a:p>
          <a:p>
            <a:r>
              <a:rPr lang="en-US" sz="3200" dirty="0" err="1"/>
              <a:t>Recognises</a:t>
            </a:r>
            <a:r>
              <a:rPr lang="en-US" sz="3200" dirty="0"/>
              <a:t> the importance of the spiritual dimension that sustains physical and mental well-being</a:t>
            </a:r>
            <a:endParaRPr kumimoji="0" lang="ro-RO" altLang="en-US" sz="720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234" name="Rectangle 2">
            <a:extLst>
              <a:ext uri="{FF2B5EF4-FFF2-40B4-BE49-F238E27FC236}">
                <a16:creationId xmlns:a16="http://schemas.microsoft.com/office/drawing/2014/main" xmlns="" id="{A2870941-6DFB-A047-94EE-26502C1CCFB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altLang="en-US">
                <a:ea typeface="ＭＳ Ｐゴシック" panose="020B0600070205080204" pitchFamily="34" charset="-128"/>
              </a:rPr>
              <a:t>Spiritual Needs of the Dying</a:t>
            </a:r>
          </a:p>
        </p:txBody>
      </p:sp>
      <p:sp>
        <p:nvSpPr>
          <p:cNvPr id="223235" name="Rectangle 3">
            <a:extLst>
              <a:ext uri="{FF2B5EF4-FFF2-40B4-BE49-F238E27FC236}">
                <a16:creationId xmlns:a16="http://schemas.microsoft.com/office/drawing/2014/main" xmlns="" id="{6B2ECC16-0544-5844-9FF4-4F8F200975D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40439" y="1727769"/>
            <a:ext cx="8229600" cy="44958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altLang="en-US" sz="2800" dirty="0">
                <a:ea typeface="ＭＳ Ｐゴシック" panose="020B0600070205080204" pitchFamily="34" charset="-128"/>
              </a:rPr>
              <a:t>Meaning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r>
              <a:rPr lang="en-US" altLang="en-US" sz="2800" dirty="0">
                <a:ea typeface="ＭＳ Ｐゴシック" panose="020B0600070205080204" pitchFamily="34" charset="-128"/>
              </a:rPr>
              <a:t>    </a:t>
            </a:r>
            <a:r>
              <a:rPr lang="ja-JP" altLang="en-US" sz="2000" dirty="0">
                <a:ea typeface="ＭＳ Ｐゴシック" panose="020B0600070205080204" pitchFamily="34" charset="-128"/>
              </a:rPr>
              <a:t>“</a:t>
            </a:r>
            <a:r>
              <a:rPr lang="en-US" altLang="ja-JP" sz="2000" dirty="0">
                <a:ea typeface="ＭＳ Ｐゴシック" panose="020B0600070205080204" pitchFamily="34" charset="-128"/>
              </a:rPr>
              <a:t>Why am I suffering</a:t>
            </a:r>
            <a:r>
              <a:rPr lang="ja-JP" altLang="en-US" sz="2000" dirty="0">
                <a:ea typeface="ＭＳ Ｐゴシック" panose="020B0600070205080204" pitchFamily="34" charset="-128"/>
              </a:rPr>
              <a:t>”</a:t>
            </a:r>
            <a:r>
              <a:rPr lang="en-US" altLang="ja-JP" sz="2000" dirty="0">
                <a:ea typeface="ＭＳ Ｐゴシック" panose="020B0600070205080204" pitchFamily="34" charset="-128"/>
              </a:rPr>
              <a:t>   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r>
              <a:rPr lang="en-US" altLang="en-US" sz="2000" dirty="0">
                <a:ea typeface="ＭＳ Ｐゴシック" panose="020B0600070205080204" pitchFamily="34" charset="-128"/>
              </a:rPr>
              <a:t>      </a:t>
            </a:r>
            <a:r>
              <a:rPr lang="ja-JP" altLang="en-US" sz="2000" dirty="0">
                <a:ea typeface="ＭＳ Ｐゴシック" panose="020B0600070205080204" pitchFamily="34" charset="-128"/>
              </a:rPr>
              <a:t>“</a:t>
            </a:r>
            <a:r>
              <a:rPr lang="en-US" altLang="ja-JP" sz="2000" dirty="0">
                <a:ea typeface="ＭＳ Ｐゴシック" panose="020B0600070205080204" pitchFamily="34" charset="-128"/>
              </a:rPr>
              <a:t>Have you thought about what all this means?</a:t>
            </a:r>
            <a:r>
              <a:rPr lang="ja-JP" altLang="en-US" sz="2000" dirty="0">
                <a:ea typeface="ＭＳ Ｐゴシック" panose="020B0600070205080204" pitchFamily="34" charset="-128"/>
              </a:rPr>
              <a:t>”</a:t>
            </a:r>
            <a:endParaRPr lang="en-US" altLang="ja-JP" sz="2000" dirty="0">
              <a:ea typeface="ＭＳ Ｐゴシック" panose="020B0600070205080204" pitchFamily="34" charset="-128"/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en-US" altLang="en-US" sz="2800" dirty="0">
                <a:ea typeface="ＭＳ Ｐゴシック" panose="020B0600070205080204" pitchFamily="34" charset="-128"/>
              </a:rPr>
              <a:t>Value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r>
              <a:rPr lang="en-US" altLang="en-US" sz="2800" dirty="0">
                <a:ea typeface="ＭＳ Ｐゴシック" panose="020B0600070205080204" pitchFamily="34" charset="-128"/>
              </a:rPr>
              <a:t>   </a:t>
            </a:r>
            <a:r>
              <a:rPr lang="ja-JP" altLang="en-US" sz="2000" dirty="0">
                <a:ea typeface="ＭＳ Ｐゴシック" panose="020B0600070205080204" pitchFamily="34" charset="-128"/>
              </a:rPr>
              <a:t>“</a:t>
            </a:r>
            <a:r>
              <a:rPr lang="en-US" altLang="ja-JP" sz="2000" dirty="0">
                <a:ea typeface="ＭＳ Ｐゴシック" panose="020B0600070205080204" pitchFamily="34" charset="-128"/>
              </a:rPr>
              <a:t>Do I still have value even though I can no longer work?</a:t>
            </a:r>
            <a:r>
              <a:rPr lang="ja-JP" altLang="en-US" sz="2000" dirty="0">
                <a:ea typeface="ＭＳ Ｐゴシック" panose="020B0600070205080204" pitchFamily="34" charset="-128"/>
              </a:rPr>
              <a:t>”</a:t>
            </a:r>
            <a:r>
              <a:rPr lang="en-US" altLang="ja-JP" sz="2000" dirty="0">
                <a:ea typeface="ＭＳ Ｐゴシック" panose="020B0600070205080204" pitchFamily="34" charset="-128"/>
              </a:rPr>
              <a:t>      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r>
              <a:rPr lang="en-US" altLang="en-US" sz="2000" dirty="0">
                <a:ea typeface="ＭＳ Ｐゴシック" panose="020B0600070205080204" pitchFamily="34" charset="-128"/>
              </a:rPr>
              <a:t>    </a:t>
            </a:r>
            <a:r>
              <a:rPr lang="ja-JP" altLang="en-US" sz="2000" dirty="0">
                <a:ea typeface="ＭＳ Ｐゴシック" panose="020B0600070205080204" pitchFamily="34" charset="-128"/>
              </a:rPr>
              <a:t>“</a:t>
            </a:r>
            <a:r>
              <a:rPr lang="en-US" altLang="ja-JP" sz="2000" dirty="0">
                <a:ea typeface="ＭＳ Ｐゴシック" panose="020B0600070205080204" pitchFamily="34" charset="-128"/>
              </a:rPr>
              <a:t>Are you able to hold onto a sense of your own dignity and purpose?</a:t>
            </a:r>
            <a:r>
              <a:rPr lang="ja-JP" altLang="en-US" sz="2000" dirty="0">
                <a:ea typeface="ＭＳ Ｐゴシック" panose="020B0600070205080204" pitchFamily="34" charset="-128"/>
              </a:rPr>
              <a:t>”</a:t>
            </a:r>
            <a:endParaRPr lang="en-US" altLang="ja-JP" sz="2000" dirty="0">
              <a:ea typeface="ＭＳ Ｐゴシック" panose="020B0600070205080204" pitchFamily="34" charset="-128"/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en-US" altLang="en-US" sz="2800" dirty="0">
                <a:ea typeface="ＭＳ Ｐゴシック" panose="020B0600070205080204" pitchFamily="34" charset="-128"/>
              </a:rPr>
              <a:t>Relationship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r>
              <a:rPr lang="en-US" altLang="en-US" sz="2800" dirty="0">
                <a:ea typeface="ＭＳ Ｐゴシック" panose="020B0600070205080204" pitchFamily="34" charset="-128"/>
              </a:rPr>
              <a:t>    </a:t>
            </a:r>
            <a:r>
              <a:rPr lang="ja-JP" altLang="en-US" sz="2000" dirty="0">
                <a:ea typeface="ＭＳ Ｐゴシック" panose="020B0600070205080204" pitchFamily="34" charset="-128"/>
              </a:rPr>
              <a:t>“</a:t>
            </a:r>
            <a:r>
              <a:rPr lang="en-US" altLang="ja-JP" sz="2000" dirty="0">
                <a:ea typeface="ＭＳ Ｐゴシック" panose="020B0600070205080204" pitchFamily="34" charset="-128"/>
              </a:rPr>
              <a:t>Who have I wronged?</a:t>
            </a:r>
            <a:r>
              <a:rPr lang="ja-JP" altLang="en-US" sz="2000" dirty="0">
                <a:ea typeface="ＭＳ Ｐゴシック" panose="020B0600070205080204" pitchFamily="34" charset="-128"/>
              </a:rPr>
              <a:t>”</a:t>
            </a:r>
            <a:r>
              <a:rPr lang="en-US" altLang="ja-JP" sz="2000" dirty="0">
                <a:ea typeface="ＭＳ Ｐゴシック" panose="020B0600070205080204" pitchFamily="34" charset="-128"/>
              </a:rPr>
              <a:t> </a:t>
            </a:r>
            <a:r>
              <a:rPr lang="ja-JP" altLang="en-US" sz="2000" dirty="0">
                <a:ea typeface="ＭＳ Ｐゴシック" panose="020B0600070205080204" pitchFamily="34" charset="-128"/>
              </a:rPr>
              <a:t>“</a:t>
            </a:r>
            <a:r>
              <a:rPr lang="en-US" altLang="ja-JP" sz="2000" dirty="0">
                <a:ea typeface="ＭＳ Ｐゴシック" panose="020B0600070205080204" pitchFamily="34" charset="-128"/>
              </a:rPr>
              <a:t>Who has wronged me?</a:t>
            </a:r>
            <a:r>
              <a:rPr lang="ja-JP" altLang="en-US" sz="2000" dirty="0">
                <a:ea typeface="ＭＳ Ｐゴシック" panose="020B0600070205080204" pitchFamily="34" charset="-128"/>
              </a:rPr>
              <a:t>”</a:t>
            </a:r>
            <a:endParaRPr lang="en-US" altLang="ja-JP" sz="2000" dirty="0">
              <a:ea typeface="ＭＳ Ｐゴシック" panose="020B0600070205080204" pitchFamily="34" charset="-128"/>
            </a:endParaRP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r>
              <a:rPr lang="en-US" altLang="en-US" sz="2000" dirty="0">
                <a:ea typeface="ＭＳ Ｐゴシック" panose="020B0600070205080204" pitchFamily="34" charset="-128"/>
              </a:rPr>
              <a:t>      </a:t>
            </a:r>
            <a:r>
              <a:rPr lang="ja-JP" altLang="en-US" sz="2000" dirty="0">
                <a:ea typeface="ＭＳ Ｐゴシック" panose="020B0600070205080204" pitchFamily="34" charset="-128"/>
              </a:rPr>
              <a:t>“</a:t>
            </a:r>
            <a:r>
              <a:rPr lang="en-US" altLang="ja-JP" sz="2000" dirty="0">
                <a:ea typeface="ＭＳ Ｐゴシック" panose="020B0600070205080204" pitchFamily="34" charset="-128"/>
              </a:rPr>
              <a:t>Is there anyone to whom you need to say </a:t>
            </a:r>
            <a:r>
              <a:rPr lang="ja-JP" altLang="en-US" sz="2000" dirty="0">
                <a:ea typeface="ＭＳ Ｐゴシック" panose="020B0600070205080204" pitchFamily="34" charset="-128"/>
              </a:rPr>
              <a:t>‘</a:t>
            </a:r>
            <a:r>
              <a:rPr lang="en-US" altLang="ja-JP" sz="2000" dirty="0">
                <a:ea typeface="ＭＳ Ｐゴシック" panose="020B0600070205080204" pitchFamily="34" charset="-128"/>
              </a:rPr>
              <a:t>I love you</a:t>
            </a:r>
            <a:r>
              <a:rPr lang="ja-JP" altLang="en-US" sz="2000" dirty="0">
                <a:ea typeface="ＭＳ Ｐゴシック" panose="020B0600070205080204" pitchFamily="34" charset="-128"/>
              </a:rPr>
              <a:t>’</a:t>
            </a:r>
            <a:r>
              <a:rPr lang="en-US" altLang="ja-JP" sz="2000" dirty="0">
                <a:ea typeface="ＭＳ Ｐゴシック" panose="020B0600070205080204" pitchFamily="34" charset="-128"/>
              </a:rPr>
              <a:t> or </a:t>
            </a:r>
            <a:r>
              <a:rPr lang="ja-JP" altLang="en-US" sz="2000" dirty="0">
                <a:ea typeface="ＭＳ Ｐゴシック" panose="020B0600070205080204" pitchFamily="34" charset="-128"/>
              </a:rPr>
              <a:t>‘</a:t>
            </a:r>
            <a:r>
              <a:rPr lang="en-US" altLang="ja-JP" sz="2000" dirty="0">
                <a:ea typeface="ＭＳ Ｐゴシック" panose="020B0600070205080204" pitchFamily="34" charset="-128"/>
              </a:rPr>
              <a:t>I</a:t>
            </a:r>
            <a:r>
              <a:rPr lang="ja-JP" altLang="en-US" sz="2000" dirty="0">
                <a:ea typeface="ＭＳ Ｐゴシック" panose="020B0600070205080204" pitchFamily="34" charset="-128"/>
              </a:rPr>
              <a:t>’</a:t>
            </a:r>
            <a:r>
              <a:rPr lang="en-US" altLang="ja-JP" sz="2000" dirty="0">
                <a:ea typeface="ＭＳ Ｐゴシック" panose="020B0600070205080204" pitchFamily="34" charset="-128"/>
              </a:rPr>
              <a:t>m sorry</a:t>
            </a:r>
            <a:r>
              <a:rPr lang="ja-JP" altLang="en-US" sz="2000" dirty="0">
                <a:ea typeface="ＭＳ Ｐゴシック" panose="020B0600070205080204" pitchFamily="34" charset="-128"/>
              </a:rPr>
              <a:t>’</a:t>
            </a:r>
            <a:r>
              <a:rPr lang="en-US" altLang="ja-JP" sz="2000" dirty="0">
                <a:ea typeface="ＭＳ Ｐゴシック" panose="020B0600070205080204" pitchFamily="34" charset="-128"/>
              </a:rPr>
              <a:t>?</a:t>
            </a:r>
            <a:r>
              <a:rPr lang="ja-JP" altLang="en-US" sz="2000" dirty="0">
                <a:ea typeface="ＭＳ Ｐゴシック" panose="020B0600070205080204" pitchFamily="34" charset="-128"/>
              </a:rPr>
              <a:t>”</a:t>
            </a:r>
            <a:endParaRPr lang="en-US" altLang="ja-JP" sz="2000" dirty="0">
              <a:ea typeface="ＭＳ Ｐゴシック" panose="020B0600070205080204" pitchFamily="34" charset="-128"/>
            </a:endParaRP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r>
              <a:rPr lang="en-US" altLang="en-US" sz="2000" dirty="0">
                <a:ea typeface="ＭＳ Ｐゴシック" panose="020B0600070205080204" pitchFamily="34" charset="-128"/>
              </a:rPr>
              <a:t>      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r>
              <a:rPr lang="en-US" altLang="en-US" sz="1800" dirty="0">
                <a:ea typeface="ＭＳ Ｐゴシック" panose="020B0600070205080204" pitchFamily="34" charset="-128"/>
              </a:rPr>
              <a:t>	</a:t>
            </a:r>
            <a:r>
              <a:rPr lang="en-US" altLang="en-US" sz="1800" dirty="0" err="1">
                <a:ea typeface="ＭＳ Ｐゴシック" panose="020B0600070205080204" pitchFamily="34" charset="-128"/>
              </a:rPr>
              <a:t>Sulmasy</a:t>
            </a:r>
            <a:r>
              <a:rPr lang="en-US" altLang="en-US" sz="1800" dirty="0">
                <a:ea typeface="ＭＳ Ｐゴシック" panose="020B0600070205080204" pitchFamily="34" charset="-128"/>
              </a:rPr>
              <a:t>, DP. </a:t>
            </a:r>
            <a:r>
              <a:rPr lang="en-US" altLang="en-US" sz="1800" i="1" dirty="0">
                <a:ea typeface="ＭＳ Ｐゴシック" panose="020B0600070205080204" pitchFamily="34" charset="-128"/>
              </a:rPr>
              <a:t>JAMA</a:t>
            </a:r>
            <a:r>
              <a:rPr lang="en-US" altLang="en-US" sz="1800" dirty="0">
                <a:ea typeface="ＭＳ Ｐゴシック" panose="020B0600070205080204" pitchFamily="34" charset="-128"/>
              </a:rPr>
              <a:t> 2006; 296:1385-1392</a:t>
            </a:r>
            <a:endParaRPr lang="en-US" altLang="en-US" sz="1800" i="1" dirty="0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82" name="Rectangle 2">
            <a:extLst>
              <a:ext uri="{FF2B5EF4-FFF2-40B4-BE49-F238E27FC236}">
                <a16:creationId xmlns:a16="http://schemas.microsoft.com/office/drawing/2014/main" xmlns="" id="{108BB2DA-D613-704D-8D6D-F652C4C6CD1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altLang="en-US">
                <a:ea typeface="ＭＳ Ｐゴシック" panose="020B0600070205080204" pitchFamily="34" charset="-128"/>
              </a:rPr>
              <a:t>Meaninglessness</a:t>
            </a:r>
          </a:p>
        </p:txBody>
      </p:sp>
      <p:sp>
        <p:nvSpPr>
          <p:cNvPr id="225283" name="Rectangle 3">
            <a:extLst>
              <a:ext uri="{FF2B5EF4-FFF2-40B4-BE49-F238E27FC236}">
                <a16:creationId xmlns:a16="http://schemas.microsoft.com/office/drawing/2014/main" xmlns="" id="{8A8E1D49-A9FC-A343-8E12-526C1C828BE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2133600"/>
            <a:ext cx="8229600" cy="4495800"/>
          </a:xfrm>
        </p:spPr>
        <p:txBody>
          <a:bodyPr>
            <a:normAutofit/>
          </a:bodyPr>
          <a:lstStyle/>
          <a:p>
            <a:pPr eaLnBrk="1" hangingPunct="1">
              <a:defRPr/>
            </a:pPr>
            <a:r>
              <a:rPr lang="en-US" altLang="en-US" sz="2800" dirty="0">
                <a:ea typeface="ＭＳ Ｐゴシック" panose="020B0600070205080204" pitchFamily="34" charset="-128"/>
              </a:rPr>
              <a:t>Loss of future</a:t>
            </a:r>
          </a:p>
          <a:p>
            <a:pPr eaLnBrk="1" hangingPunct="1">
              <a:defRPr/>
            </a:pPr>
            <a:r>
              <a:rPr lang="en-US" altLang="en-US" sz="2800" dirty="0">
                <a:ea typeface="ＭＳ Ｐゴシック" panose="020B0600070205080204" pitchFamily="34" charset="-128"/>
              </a:rPr>
              <a:t>Loss of relationships</a:t>
            </a:r>
          </a:p>
          <a:p>
            <a:pPr eaLnBrk="1" hangingPunct="1">
              <a:defRPr/>
            </a:pPr>
            <a:r>
              <a:rPr lang="en-US" altLang="en-US" sz="2800" dirty="0">
                <a:ea typeface="ＭＳ Ｐゴシック" panose="020B0600070205080204" pitchFamily="34" charset="-128"/>
              </a:rPr>
              <a:t>Loss of autonomy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>
            <a:extLst>
              <a:ext uri="{FF2B5EF4-FFF2-40B4-BE49-F238E27FC236}">
                <a16:creationId xmlns:a16="http://schemas.microsoft.com/office/drawing/2014/main" xmlns="" id="{1E6A1190-3CBA-1241-83C1-CF8EC8F724E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 lIns="92075" tIns="46038" rIns="92075" bIns="46038"/>
          <a:lstStyle/>
          <a:p>
            <a:pPr eaLnBrk="1" hangingPunct="1">
              <a:defRPr/>
            </a:pPr>
            <a:r>
              <a:rPr lang="en-US" altLang="en-US">
                <a:ea typeface="ＭＳ Ｐゴシック" panose="020B0600070205080204" pitchFamily="34" charset="-128"/>
              </a:rPr>
              <a:t>Signs of Spiritual Distress</a:t>
            </a:r>
          </a:p>
        </p:txBody>
      </p:sp>
      <p:sp>
        <p:nvSpPr>
          <p:cNvPr id="43011" name="Rectangle 3">
            <a:extLst>
              <a:ext uri="{FF2B5EF4-FFF2-40B4-BE49-F238E27FC236}">
                <a16:creationId xmlns:a16="http://schemas.microsoft.com/office/drawing/2014/main" xmlns="" id="{CE40C917-1FDD-3842-AF8E-C0D3B3CD05E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2132824"/>
            <a:ext cx="8382000" cy="4725176"/>
          </a:xfrm>
        </p:spPr>
        <p:txBody>
          <a:bodyPr lIns="92075" tIns="46038" rIns="92075" bIns="46038"/>
          <a:lstStyle/>
          <a:p>
            <a:pPr eaLnBrk="1" hangingPunct="1">
              <a:defRPr/>
            </a:pPr>
            <a:r>
              <a:rPr lang="en-US" altLang="en-US" dirty="0">
                <a:ea typeface="ＭＳ Ｐゴシック" panose="020B0600070205080204" pitchFamily="34" charset="-128"/>
              </a:rPr>
              <a:t>Physical distress (e.g., pain) either unresponsive or no longer responsive to standard therapies</a:t>
            </a:r>
          </a:p>
          <a:p>
            <a:pPr eaLnBrk="1" hangingPunct="1">
              <a:defRPr/>
            </a:pPr>
            <a:r>
              <a:rPr lang="en-US" altLang="en-US" dirty="0">
                <a:ea typeface="ＭＳ Ｐゴシック" panose="020B0600070205080204" pitchFamily="34" charset="-128"/>
              </a:rPr>
              <a:t>Acting out or refusal to cooperate - the </a:t>
            </a:r>
            <a:r>
              <a:rPr lang="ja-JP" altLang="en-US" dirty="0">
                <a:ea typeface="ＭＳ Ｐゴシック" panose="020B0600070205080204" pitchFamily="34" charset="-128"/>
              </a:rPr>
              <a:t>“</a:t>
            </a:r>
            <a:r>
              <a:rPr lang="en-US" altLang="ja-JP" dirty="0">
                <a:ea typeface="ＭＳ Ｐゴシック" panose="020B0600070205080204" pitchFamily="34" charset="-128"/>
              </a:rPr>
              <a:t>bad</a:t>
            </a:r>
            <a:r>
              <a:rPr lang="ja-JP" altLang="en-US" dirty="0">
                <a:ea typeface="ＭＳ Ｐゴシック" panose="020B0600070205080204" pitchFamily="34" charset="-128"/>
              </a:rPr>
              <a:t>”</a:t>
            </a:r>
            <a:r>
              <a:rPr lang="en-US" altLang="ja-JP" dirty="0">
                <a:ea typeface="ＭＳ Ｐゴシック" panose="020B0600070205080204" pitchFamily="34" charset="-128"/>
              </a:rPr>
              <a:t> hospice patient</a:t>
            </a:r>
          </a:p>
          <a:p>
            <a:pPr eaLnBrk="1" hangingPunct="1">
              <a:defRPr/>
            </a:pPr>
            <a:r>
              <a:rPr lang="en-US" altLang="en-US" dirty="0">
                <a:ea typeface="ＭＳ Ｐゴシック" panose="020B0600070205080204" pitchFamily="34" charset="-128"/>
              </a:rPr>
              <a:t>Emotional and social withdrawal</a:t>
            </a:r>
          </a:p>
          <a:p>
            <a:pPr eaLnBrk="1" hangingPunct="1">
              <a:defRPr/>
            </a:pPr>
            <a:r>
              <a:rPr lang="en-US" altLang="en-US" dirty="0">
                <a:ea typeface="ＭＳ Ｐゴシック" panose="020B0600070205080204" pitchFamily="34" charset="-128"/>
              </a:rPr>
              <a:t>Fears of loss of control (abruptly wanting to change the plan of care to more aggressive treatment) or alternatively, increasing dependence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54F086E5-AA93-4E9F-B841-8F7D50287D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936748" y="459791"/>
            <a:ext cx="10523670" cy="1143000"/>
          </a:xfrm>
        </p:spPr>
        <p:txBody>
          <a:bodyPr>
            <a:normAutofit fontScale="90000"/>
          </a:bodyPr>
          <a:lstStyle/>
          <a:p>
            <a:pPr algn="ctr">
              <a:defRPr/>
            </a:pPr>
            <a:r>
              <a:rPr lang="en-US" sz="4400" dirty="0">
                <a:ea typeface="ＭＳ Ｐゴシック" charset="0"/>
              </a:rPr>
              <a:t>Spiritual Distress</a:t>
            </a:r>
            <a:r>
              <a:rPr lang="en-US" sz="3100" dirty="0">
                <a:ea typeface="ＭＳ Ｐゴシック" charset="0"/>
              </a:rPr>
              <a:t/>
            </a:r>
            <a:br>
              <a:rPr lang="en-US" sz="3100" dirty="0">
                <a:ea typeface="ＭＳ Ｐゴシック" charset="0"/>
              </a:rPr>
            </a:br>
            <a:r>
              <a:rPr lang="en-US" sz="2700" dirty="0">
                <a:ea typeface="ＭＳ Ｐゴシック" charset="0"/>
              </a:rPr>
              <a:t>Different Cognitive Manifestations </a:t>
            </a:r>
            <a:r>
              <a:rPr lang="en-US" sz="3100" dirty="0">
                <a:ea typeface="ＭＳ Ｐゴシック" charset="0"/>
              </a:rPr>
              <a:t/>
            </a:r>
            <a:br>
              <a:rPr lang="en-US" sz="3100" dirty="0">
                <a:ea typeface="ＭＳ Ｐゴシック" charset="0"/>
              </a:rPr>
            </a:br>
            <a:r>
              <a:rPr lang="en-US" sz="1800" dirty="0">
                <a:ea typeface="ＭＳ Ｐゴシック" charset="0"/>
              </a:rPr>
              <a:t>Adapted from </a:t>
            </a:r>
            <a:r>
              <a:rPr lang="en-US" sz="1800" dirty="0" err="1">
                <a:ea typeface="ＭＳ Ｐゴシック" charset="0"/>
              </a:rPr>
              <a:t>Puchalski</a:t>
            </a:r>
            <a:r>
              <a:rPr lang="en-US" sz="1800" dirty="0">
                <a:ea typeface="ＭＳ Ｐゴシック" charset="0"/>
              </a:rPr>
              <a:t>, C.</a:t>
            </a:r>
            <a:r>
              <a:rPr lang="en-US" sz="1800" i="1" dirty="0">
                <a:ea typeface="ＭＳ Ｐゴシック" charset="0"/>
              </a:rPr>
              <a:t> Asian Pacific J Cancer </a:t>
            </a:r>
            <a:r>
              <a:rPr lang="en-US" sz="1800" i="1" dirty="0" err="1">
                <a:ea typeface="ＭＳ Ｐゴシック" charset="0"/>
              </a:rPr>
              <a:t>Prev</a:t>
            </a:r>
            <a:r>
              <a:rPr lang="en-US" sz="1800" i="1" dirty="0">
                <a:ea typeface="ＭＳ Ｐゴシック" charset="0"/>
              </a:rPr>
              <a:t>, </a:t>
            </a:r>
            <a:r>
              <a:rPr lang="en-US" sz="1800" dirty="0">
                <a:ea typeface="ＭＳ Ｐゴシック" charset="0"/>
              </a:rPr>
              <a:t>11, MECC Supplement, 51-57, 2010 </a:t>
            </a:r>
            <a:br>
              <a:rPr lang="en-US" sz="1800" dirty="0">
                <a:ea typeface="ＭＳ Ｐゴシック" charset="0"/>
              </a:rPr>
            </a:br>
            <a:r>
              <a:rPr lang="en-US" sz="1800" i="1" dirty="0">
                <a:ea typeface="ＭＳ Ｐゴシック" charset="0"/>
              </a:rPr>
              <a:t> </a:t>
            </a:r>
            <a:endParaRPr lang="en-US" sz="2000" dirty="0">
              <a:ea typeface="ＭＳ Ｐゴシック" charset="0"/>
            </a:endParaRPr>
          </a:p>
        </p:txBody>
      </p:sp>
      <p:graphicFrame>
        <p:nvGraphicFramePr>
          <p:cNvPr id="6" name="Content Placeholder 5">
            <a:extLst>
              <a:ext uri="{FF2B5EF4-FFF2-40B4-BE49-F238E27FC236}">
                <a16:creationId xmlns:a16="http://schemas.microsoft.com/office/drawing/2014/main" xmlns="" id="{848CA3D9-06C5-4FA5-B974-1D16AA1F422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56237799"/>
              </p:ext>
            </p:extLst>
          </p:nvPr>
        </p:nvGraphicFramePr>
        <p:xfrm>
          <a:off x="210287" y="1662767"/>
          <a:ext cx="8229600" cy="475464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74320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274320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Feeling (primary)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Key feature from history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Example statements</a:t>
                      </a:r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Existential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Lack of meaning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“My life is meaningless”</a:t>
                      </a:r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Sense of abandonment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By God or others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“No one comes anymore”</a:t>
                      </a:r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Anger 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At God or others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“Why</a:t>
                      </a:r>
                      <a:r>
                        <a:rPr lang="en-US" sz="1800" baseline="0" dirty="0"/>
                        <a:t> me, God?”</a:t>
                      </a:r>
                      <a:endParaRPr lang="en-US" sz="1800" dirty="0"/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Desire for deity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Closeness to</a:t>
                      </a:r>
                      <a:r>
                        <a:rPr lang="en-US" sz="1800" baseline="0" dirty="0"/>
                        <a:t> God</a:t>
                      </a:r>
                      <a:endParaRPr lang="en-US" sz="1800" dirty="0"/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“I want you, Lord.”</a:t>
                      </a:r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Conflicted</a:t>
                      </a:r>
                      <a:r>
                        <a:rPr lang="en-US" sz="1800" baseline="0" dirty="0"/>
                        <a:t> beliefs</a:t>
                      </a:r>
                      <a:endParaRPr lang="en-US" sz="1800" dirty="0"/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Religious</a:t>
                      </a:r>
                      <a:r>
                        <a:rPr lang="en-US" sz="1800" baseline="0" dirty="0"/>
                        <a:t> c</a:t>
                      </a:r>
                      <a:r>
                        <a:rPr lang="en-US" sz="1800" dirty="0"/>
                        <a:t>onflicts</a:t>
                      </a:r>
                      <a:r>
                        <a:rPr lang="en-US" sz="1800" baseline="0" dirty="0"/>
                        <a:t> with Rx</a:t>
                      </a:r>
                      <a:endParaRPr lang="en-US" sz="1800" dirty="0"/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“Does God approve?”</a:t>
                      </a:r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Despair/hopelessness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Loss of future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“Nothing left to live for”</a:t>
                      </a:r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Grief/loss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Constrained</a:t>
                      </a:r>
                      <a:r>
                        <a:rPr lang="en-US" sz="1800" baseline="0" dirty="0"/>
                        <a:t> existence</a:t>
                      </a:r>
                      <a:endParaRPr lang="en-US" sz="1800" dirty="0"/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“I wish</a:t>
                      </a:r>
                      <a:r>
                        <a:rPr lang="en-US" sz="1800" baseline="0" dirty="0"/>
                        <a:t> I could still walk</a:t>
                      </a:r>
                      <a:r>
                        <a:rPr lang="en-US" sz="1800" dirty="0"/>
                        <a:t>.”</a:t>
                      </a:r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Guilt/shame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Past behaviors/character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“I deserve to suffer”</a:t>
                      </a:r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Reconciliation</a:t>
                      </a:r>
                      <a:r>
                        <a:rPr lang="en-US" sz="1800" baseline="0" dirty="0"/>
                        <a:t> (desire)</a:t>
                      </a:r>
                      <a:endParaRPr lang="en-US" sz="1800" dirty="0"/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Need for forgiveness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“Can she forgive me?”</a:t>
                      </a:r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Isolation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From family/faith/other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“I miss going to</a:t>
                      </a:r>
                      <a:r>
                        <a:rPr lang="en-US" sz="1800" baseline="0" dirty="0"/>
                        <a:t> church”</a:t>
                      </a:r>
                      <a:endParaRPr lang="en-US" sz="1800" dirty="0"/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  <a:tr h="334912">
                <a:tc>
                  <a:txBody>
                    <a:bodyPr/>
                    <a:lstStyle/>
                    <a:p>
                      <a:r>
                        <a:rPr lang="en-US" sz="1800" dirty="0"/>
                        <a:t>Religion specific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Missing</a:t>
                      </a:r>
                      <a:r>
                        <a:rPr lang="en-US" sz="1800" baseline="0" dirty="0"/>
                        <a:t> faith r</a:t>
                      </a:r>
                      <a:r>
                        <a:rPr lang="en-US" sz="1800" dirty="0"/>
                        <a:t>itual</a:t>
                      </a:r>
                      <a:r>
                        <a:rPr lang="en-US" sz="1800" baseline="0" dirty="0"/>
                        <a:t>s</a:t>
                      </a:r>
                      <a:endParaRPr lang="en-US" sz="1800" dirty="0"/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“I can’t pray anymore”</a:t>
                      </a:r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11"/>
                  </a:ext>
                </a:extLst>
              </a:tr>
              <a:tr h="339513">
                <a:tc>
                  <a:txBody>
                    <a:bodyPr/>
                    <a:lstStyle/>
                    <a:p>
                      <a:r>
                        <a:rPr lang="en-US" sz="1800" dirty="0"/>
                        <a:t>Religious/spiritual struggle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Crisis of faith</a:t>
                      </a:r>
                    </a:p>
                  </a:txBody>
                  <a:tcPr marT="45711" marB="45711"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“What if it’s all a</a:t>
                      </a:r>
                      <a:r>
                        <a:rPr lang="en-US" sz="1800" baseline="0" dirty="0"/>
                        <a:t> lie?”</a:t>
                      </a:r>
                      <a:endParaRPr lang="en-US" sz="1800" dirty="0"/>
                    </a:p>
                  </a:txBody>
                  <a:tcPr marT="45711" marB="45711"/>
                </a:tc>
                <a:extLst>
                  <a:ext uri="{0D108BD9-81ED-4DB2-BD59-A6C34878D82A}">
                    <a16:rowId xmlns:a16="http://schemas.microsoft.com/office/drawing/2014/main" xmlns="" val="10012"/>
                  </a:ext>
                </a:extLst>
              </a:tr>
            </a:tbl>
          </a:graphicData>
        </a:graphic>
      </p:graphicFrame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770C7D60-6BE3-470F-870E-D18E87CBBB9E}"/>
              </a:ext>
            </a:extLst>
          </p:cNvPr>
          <p:cNvSpPr>
            <a:spLocks noGrp="1"/>
          </p:cNvSpPr>
          <p:nvPr>
            <p:ph type="dt" sz="quarter" idx="10"/>
          </p:nvPr>
        </p:nvSpPr>
        <p:spPr>
          <a:xfrm>
            <a:off x="0" y="6454934"/>
            <a:ext cx="2700677" cy="365125"/>
          </a:xfrm>
        </p:spPr>
        <p:txBody>
          <a:bodyPr/>
          <a:lstStyle/>
          <a:p>
            <a:pPr>
              <a:defRPr/>
            </a:pPr>
            <a:r>
              <a:rPr lang="en-US" dirty="0"/>
              <a:t>© Palliative Care Network</a:t>
            </a: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3248CB9C-DE3A-4480-A533-C41ADD75E4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473230" y="6511391"/>
            <a:ext cx="5670770" cy="365125"/>
          </a:xfrm>
        </p:spPr>
        <p:txBody>
          <a:bodyPr/>
          <a:lstStyle/>
          <a:p>
            <a:pPr>
              <a:defRPr/>
            </a:pPr>
            <a:r>
              <a:rPr lang="en-US" dirty="0"/>
              <a:t>International Palliative Care Network  Lecture Series 2013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8460432" y="6237312"/>
            <a:ext cx="216000" cy="216000"/>
            <a:chOff x="2772000" y="1932221"/>
            <a:chExt cx="2340000" cy="2340000"/>
          </a:xfrm>
        </p:grpSpPr>
        <p:sp>
          <p:nvSpPr>
            <p:cNvPr id="5" name="Rectangle 4"/>
            <p:cNvSpPr/>
            <p:nvPr/>
          </p:nvSpPr>
          <p:spPr>
            <a:xfrm>
              <a:off x="2772000" y="1932221"/>
              <a:ext cx="2340000" cy="2340000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bg2">
                      <a:lumMod val="75000"/>
                    </a:schemeClr>
                  </a:solidFill>
                </a:ln>
                <a:solidFill>
                  <a:schemeClr val="tx1"/>
                </a:solidFill>
              </a:endParaRPr>
            </a:p>
          </p:txBody>
        </p:sp>
        <p:sp>
          <p:nvSpPr>
            <p:cNvPr id="6" name="Rectangle 5"/>
            <p:cNvSpPr/>
            <p:nvPr/>
          </p:nvSpPr>
          <p:spPr>
            <a:xfrm>
              <a:off x="3546000" y="2706221"/>
              <a:ext cx="792000" cy="7920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bg2">
                      <a:lumMod val="75000"/>
                    </a:schemeClr>
                  </a:solidFill>
                </a:ln>
                <a:solidFill>
                  <a:schemeClr val="tx1"/>
                </a:solidFill>
              </a:endParaRPr>
            </a:p>
          </p:txBody>
        </p:sp>
      </p:grpSp>
      <p:sp>
        <p:nvSpPr>
          <p:cNvPr id="7" name="TextBox 6"/>
          <p:cNvSpPr txBox="1"/>
          <p:nvPr/>
        </p:nvSpPr>
        <p:spPr>
          <a:xfrm>
            <a:off x="602461" y="3023945"/>
            <a:ext cx="806487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Gill Sans MT" pitchFamily="34" charset="0"/>
              </a:rPr>
              <a:t>This project has been funded with support from the European Commission.</a:t>
            </a:r>
          </a:p>
          <a:p>
            <a:r>
              <a:rPr lang="en-US" sz="2000" dirty="0">
                <a:latin typeface="Gill Sans MT" pitchFamily="34" charset="0"/>
              </a:rPr>
              <a:t>This publication [communication] reflects the views only of the author, and the Commission cannot be held responsible for any use which may be made of the information contained therein.</a:t>
            </a:r>
          </a:p>
        </p:txBody>
      </p:sp>
    </p:spTree>
    <p:extLst>
      <p:ext uri="{BB962C8B-B14F-4D97-AF65-F5344CB8AC3E}">
        <p14:creationId xmlns:p14="http://schemas.microsoft.com/office/powerpoint/2010/main" val="24909669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231</TotalTime>
  <Words>390</Words>
  <Application>Microsoft Office PowerPoint</Application>
  <PresentationFormat>On-screen Show (4:3)</PresentationFormat>
  <Paragraphs>75</Paragraphs>
  <Slides>7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PowerPoint Presentation</vt:lpstr>
      <vt:lpstr>Objectives </vt:lpstr>
      <vt:lpstr>Spiritual Needs of the Dying</vt:lpstr>
      <vt:lpstr>Meaninglessness</vt:lpstr>
      <vt:lpstr>Signs of Spiritual Distress</vt:lpstr>
      <vt:lpstr>Spiritual Distress Different Cognitive Manifestations  Adapted from Puchalski, C. Asian Pacific J Cancer Prev, 11, MECC Supplement, 51-57, 2010   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Karen Charnley</cp:lastModifiedBy>
  <cp:revision>33</cp:revision>
  <dcterms:created xsi:type="dcterms:W3CDTF">2017-10-19T09:49:50Z</dcterms:created>
  <dcterms:modified xsi:type="dcterms:W3CDTF">2020-02-19T14:09:02Z</dcterms:modified>
</cp:coreProperties>
</file>

<file path=docProps/thumbnail.jpeg>
</file>