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notesMasterIdLst>
    <p:notesMasterId r:id="rId9"/>
  </p:notesMasterIdLst>
  <p:sldIdLst>
    <p:sldId id="256" r:id="rId2"/>
    <p:sldId id="258" r:id="rId3"/>
    <p:sldId id="364" r:id="rId4"/>
    <p:sldId id="365" r:id="rId5"/>
    <p:sldId id="293" r:id="rId6"/>
    <p:sldId id="479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AE20"/>
    <a:srgbClr val="ED7324"/>
    <a:srgbClr val="DC0063"/>
    <a:srgbClr val="0064A0"/>
    <a:srgbClr val="771D82"/>
    <a:srgbClr val="288ABA"/>
    <a:srgbClr val="131D82"/>
    <a:srgbClr val="8CBE42"/>
    <a:srgbClr val="AA0533"/>
    <a:srgbClr val="4C23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5195" autoAdjust="0"/>
  </p:normalViewPr>
  <p:slideViewPr>
    <p:cSldViewPr>
      <p:cViewPr>
        <p:scale>
          <a:sx n="114" d="100"/>
          <a:sy n="114" d="100"/>
        </p:scale>
        <p:origin x="-147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81011" cy="8101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A1C9-1E10-4DB1-8138-34B1CFD9029D}" type="datetimeFigureOut">
              <a:rPr lang="en-US" smtClean="0"/>
              <a:t>2/19/2020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596F7-B770-4486-92AC-A54F88E72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812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>
            <a:extLst>
              <a:ext uri="{FF2B5EF4-FFF2-40B4-BE49-F238E27FC236}">
                <a16:creationId xmlns:a16="http://schemas.microsoft.com/office/drawing/2014/main" xmlns="" id="{17B5FCE1-EE3B-46C9-966F-217EA4CC14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69233DD-E6ED-4E9B-9131-10DD7273A141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68610" name="Rectangle 2">
            <a:extLst>
              <a:ext uri="{FF2B5EF4-FFF2-40B4-BE49-F238E27FC236}">
                <a16:creationId xmlns:a16="http://schemas.microsoft.com/office/drawing/2014/main" xmlns="" id="{DEA7B6B7-F3E1-496C-9455-7D245EF0D9E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>
            <a:extLst>
              <a:ext uri="{FF2B5EF4-FFF2-40B4-BE49-F238E27FC236}">
                <a16:creationId xmlns:a16="http://schemas.microsoft.com/office/drawing/2014/main" xmlns="" id="{CA4FE732-A7CD-0C4A-9E5A-39B6196F4F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>
            <a:extLst>
              <a:ext uri="{FF2B5EF4-FFF2-40B4-BE49-F238E27FC236}">
                <a16:creationId xmlns:a16="http://schemas.microsoft.com/office/drawing/2014/main" xmlns="" id="{6F970104-10CD-443A-A071-5354173670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4CE8FBB-A768-4A3E-94DB-EBA724F705CF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70658" name="Rectangle 2">
            <a:extLst>
              <a:ext uri="{FF2B5EF4-FFF2-40B4-BE49-F238E27FC236}">
                <a16:creationId xmlns:a16="http://schemas.microsoft.com/office/drawing/2014/main" xmlns="" id="{59972EA4-DC6E-4D0E-AB6C-59D67268B9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>
            <a:extLst>
              <a:ext uri="{FF2B5EF4-FFF2-40B4-BE49-F238E27FC236}">
                <a16:creationId xmlns:a16="http://schemas.microsoft.com/office/drawing/2014/main" xmlns="" id="{2B39B836-5B60-1B4C-9EB7-C3834992AB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>
            <a:extLst>
              <a:ext uri="{FF2B5EF4-FFF2-40B4-BE49-F238E27FC236}">
                <a16:creationId xmlns:a16="http://schemas.microsoft.com/office/drawing/2014/main" xmlns="" id="{6F2634C7-4AB3-475E-A3A9-6CA73F0C844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7DAB2A9-2DB7-4412-A2AD-1F70B546DD3C}" type="slidenum">
              <a:rPr lang="en-US" altLang="en-US" smtClean="0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72706" name="Rectangle 2">
            <a:extLst>
              <a:ext uri="{FF2B5EF4-FFF2-40B4-BE49-F238E27FC236}">
                <a16:creationId xmlns:a16="http://schemas.microsoft.com/office/drawing/2014/main" xmlns="" id="{373AB8E0-DF35-4D06-BA95-C56CED9FA79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>
            <a:extLst>
              <a:ext uri="{FF2B5EF4-FFF2-40B4-BE49-F238E27FC236}">
                <a16:creationId xmlns:a16="http://schemas.microsoft.com/office/drawing/2014/main" xmlns="" id="{B08C0FDB-68FC-7A4B-976B-972BB886A3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ea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6206" y="902792"/>
            <a:ext cx="7886700" cy="854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6007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27" name="Picture 3" descr="\\DATARO\Departamente\PR Programe\0 PROIECTE HOSPICE\1_IN DERULARE\Erasmus+2017\Implementare\Vizibilitate\EU flag-Erasmus+_vect_POS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14571" y="0"/>
            <a:ext cx="2929429" cy="836647"/>
          </a:xfrm>
          <a:prstGeom prst="rect">
            <a:avLst/>
          </a:prstGeom>
          <a:noFill/>
        </p:spPr>
      </p:pic>
      <p:grpSp>
        <p:nvGrpSpPr>
          <p:cNvPr id="11" name="Group 10"/>
          <p:cNvGrpSpPr/>
          <p:nvPr userDrawn="1"/>
        </p:nvGrpSpPr>
        <p:grpSpPr>
          <a:xfrm>
            <a:off x="8460432" y="6237312"/>
            <a:ext cx="216000" cy="216000"/>
            <a:chOff x="2772000" y="1932221"/>
            <a:chExt cx="2340000" cy="2340000"/>
          </a:xfrm>
        </p:grpSpPr>
        <p:sp>
          <p:nvSpPr>
            <p:cNvPr id="12" name="Rectangle 11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A7C8008-0EC7-4D62-A17E-991F8C392106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190476" cy="8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34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Gill Sans MT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064388" y="5857924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35834" y="5929370"/>
            <a:ext cx="73108" cy="73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624228" y="5857924"/>
            <a:ext cx="216000" cy="216000"/>
          </a:xfrm>
          <a:prstGeom prst="rect">
            <a:avLst/>
          </a:prstGeom>
          <a:solidFill>
            <a:srgbClr val="DC0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695674" y="5929370"/>
            <a:ext cx="73108" cy="73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064388" y="4417764"/>
            <a:ext cx="216000" cy="216000"/>
          </a:xfrm>
          <a:prstGeom prst="rect">
            <a:avLst/>
          </a:prstGeom>
          <a:solidFill>
            <a:srgbClr val="771D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135834" y="4489210"/>
            <a:ext cx="73108" cy="73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184068" y="5857924"/>
            <a:ext cx="216000" cy="216000"/>
          </a:xfrm>
          <a:prstGeom prst="rect">
            <a:avLst/>
          </a:prstGeom>
          <a:solidFill>
            <a:srgbClr val="ED73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255514" y="5929370"/>
            <a:ext cx="73108" cy="73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624228" y="4417764"/>
            <a:ext cx="216000" cy="216000"/>
          </a:xfrm>
          <a:prstGeom prst="rect">
            <a:avLst/>
          </a:prstGeom>
          <a:solidFill>
            <a:srgbClr val="006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95674" y="4489210"/>
            <a:ext cx="73108" cy="73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64388" y="2977604"/>
            <a:ext cx="216000" cy="216000"/>
          </a:xfrm>
          <a:prstGeom prst="rect">
            <a:avLst/>
          </a:prstGeom>
          <a:solidFill>
            <a:srgbClr val="F7AE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135834" y="3049050"/>
            <a:ext cx="73108" cy="73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26505" y="2294846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Gill Sans MT" pitchFamily="34" charset="0"/>
              </a:rPr>
              <a:t>SPIRITUAL CARE</a:t>
            </a:r>
          </a:p>
          <a:p>
            <a:r>
              <a:rPr lang="en-US" sz="3600" dirty="0">
                <a:latin typeface="Gill Sans MT" pitchFamily="34" charset="0"/>
              </a:rPr>
              <a:t>S</a:t>
            </a:r>
            <a:r>
              <a:rPr lang="en-US" sz="3600" dirty="0" smtClean="0">
                <a:latin typeface="Gill Sans MT" pitchFamily="34" charset="0"/>
              </a:rPr>
              <a:t>eminar</a:t>
            </a:r>
            <a:endParaRPr lang="en-US" dirty="0">
              <a:latin typeface="Gill Sans MT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45494" y="456315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Psychosocial and Spiritual Aspects</a:t>
            </a:r>
            <a:endParaRPr lang="en-US" sz="1200" dirty="0"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011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0CB5378B-633F-4683-BDE9-0149B89914B0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359428" y="1970802"/>
            <a:ext cx="8344133" cy="3399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o-RO" sz="3200" dirty="0"/>
              <a:t>Demonstrates willingness to initiate discussion examining the patients/families spiritual concerns</a:t>
            </a:r>
            <a:endParaRPr lang="en-US" sz="3200" dirty="0"/>
          </a:p>
          <a:p>
            <a:r>
              <a:rPr lang="ro-RO" sz="3200" dirty="0"/>
              <a:t>Recognizes  signs of spiritual needs/distress</a:t>
            </a:r>
            <a:endParaRPr lang="en-US" sz="3200" dirty="0"/>
          </a:p>
          <a:p>
            <a:r>
              <a:rPr lang="en-US" sz="3200" dirty="0" err="1"/>
              <a:t>Recognises</a:t>
            </a:r>
            <a:r>
              <a:rPr lang="en-US" sz="3200" dirty="0"/>
              <a:t> the importance of the spiritual dimension that sustains physical and mental well-being</a:t>
            </a:r>
            <a:endParaRPr kumimoji="0" lang="ro-RO" altLang="en-US" sz="7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>
            <a:extLst>
              <a:ext uri="{FF2B5EF4-FFF2-40B4-BE49-F238E27FC236}">
                <a16:creationId xmlns:a16="http://schemas.microsoft.com/office/drawing/2014/main" xmlns="" id="{A2870941-6DFB-A047-94EE-26502C1CCF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>
                <a:ea typeface="ＭＳ Ｐゴシック" panose="020B0600070205080204" pitchFamily="34" charset="-128"/>
              </a:rPr>
              <a:t>Spiritual Needs of the Dying</a:t>
            </a:r>
          </a:p>
        </p:txBody>
      </p:sp>
      <p:sp>
        <p:nvSpPr>
          <p:cNvPr id="223235" name="Rectangle 3">
            <a:extLst>
              <a:ext uri="{FF2B5EF4-FFF2-40B4-BE49-F238E27FC236}">
                <a16:creationId xmlns:a16="http://schemas.microsoft.com/office/drawing/2014/main" xmlns="" id="{6B2ECC16-0544-5844-9FF4-4F8F200975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0439" y="1727769"/>
            <a:ext cx="8229600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en-US" sz="2800" dirty="0">
                <a:ea typeface="ＭＳ Ｐゴシック" panose="020B0600070205080204" pitchFamily="34" charset="-128"/>
              </a:rPr>
              <a:t>Meaning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en-US" sz="2800" dirty="0">
                <a:ea typeface="ＭＳ Ｐゴシック" panose="020B0600070205080204" pitchFamily="34" charset="-128"/>
              </a:rPr>
              <a:t>    </a:t>
            </a:r>
            <a:r>
              <a:rPr lang="ja-JP" altLang="en-US" sz="2000" dirty="0">
                <a:ea typeface="ＭＳ Ｐゴシック" panose="020B0600070205080204" pitchFamily="34" charset="-128"/>
              </a:rPr>
              <a:t>“</a:t>
            </a:r>
            <a:r>
              <a:rPr lang="en-US" altLang="ja-JP" sz="2000" dirty="0">
                <a:ea typeface="ＭＳ Ｐゴシック" panose="020B0600070205080204" pitchFamily="34" charset="-128"/>
              </a:rPr>
              <a:t>Why am I suffering</a:t>
            </a:r>
            <a:r>
              <a:rPr lang="ja-JP" altLang="en-US" sz="2000" dirty="0">
                <a:ea typeface="ＭＳ Ｐゴシック" panose="020B0600070205080204" pitchFamily="34" charset="-128"/>
              </a:rPr>
              <a:t>”</a:t>
            </a:r>
            <a:r>
              <a:rPr lang="en-US" altLang="ja-JP" sz="2000" dirty="0">
                <a:ea typeface="ＭＳ Ｐゴシック" panose="020B0600070205080204" pitchFamily="34" charset="-128"/>
              </a:rPr>
              <a:t> 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en-US" sz="2000" dirty="0">
                <a:ea typeface="ＭＳ Ｐゴシック" panose="020B0600070205080204" pitchFamily="34" charset="-128"/>
              </a:rPr>
              <a:t>      </a:t>
            </a:r>
            <a:r>
              <a:rPr lang="ja-JP" altLang="en-US" sz="2000" dirty="0">
                <a:ea typeface="ＭＳ Ｐゴシック" panose="020B0600070205080204" pitchFamily="34" charset="-128"/>
              </a:rPr>
              <a:t>“</a:t>
            </a:r>
            <a:r>
              <a:rPr lang="en-US" altLang="ja-JP" sz="2000" dirty="0">
                <a:ea typeface="ＭＳ Ｐゴシック" panose="020B0600070205080204" pitchFamily="34" charset="-128"/>
              </a:rPr>
              <a:t>Have you thought about what all this means?</a:t>
            </a:r>
            <a:r>
              <a:rPr lang="ja-JP" altLang="en-US" sz="2000" dirty="0">
                <a:ea typeface="ＭＳ Ｐゴシック" panose="020B0600070205080204" pitchFamily="34" charset="-128"/>
              </a:rPr>
              <a:t>”</a:t>
            </a:r>
            <a:endParaRPr lang="en-US" altLang="ja-JP" sz="20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2800" dirty="0">
                <a:ea typeface="ＭＳ Ｐゴシック" panose="020B0600070205080204" pitchFamily="34" charset="-128"/>
              </a:rPr>
              <a:t>Value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en-US" sz="2800" dirty="0">
                <a:ea typeface="ＭＳ Ｐゴシック" panose="020B0600070205080204" pitchFamily="34" charset="-128"/>
              </a:rPr>
              <a:t>   </a:t>
            </a:r>
            <a:r>
              <a:rPr lang="ja-JP" altLang="en-US" sz="2000" dirty="0">
                <a:ea typeface="ＭＳ Ｐゴシック" panose="020B0600070205080204" pitchFamily="34" charset="-128"/>
              </a:rPr>
              <a:t>“</a:t>
            </a:r>
            <a:r>
              <a:rPr lang="en-US" altLang="ja-JP" sz="2000" dirty="0">
                <a:ea typeface="ＭＳ Ｐゴシック" panose="020B0600070205080204" pitchFamily="34" charset="-128"/>
              </a:rPr>
              <a:t>Do I still have value even though I can no longer work?</a:t>
            </a:r>
            <a:r>
              <a:rPr lang="ja-JP" altLang="en-US" sz="2000" dirty="0">
                <a:ea typeface="ＭＳ Ｐゴシック" panose="020B0600070205080204" pitchFamily="34" charset="-128"/>
              </a:rPr>
              <a:t>”</a:t>
            </a:r>
            <a:r>
              <a:rPr lang="en-US" altLang="ja-JP" sz="2000" dirty="0">
                <a:ea typeface="ＭＳ Ｐゴシック" panose="020B0600070205080204" pitchFamily="34" charset="-128"/>
              </a:rPr>
              <a:t>    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en-US" sz="2000" dirty="0">
                <a:ea typeface="ＭＳ Ｐゴシック" panose="020B0600070205080204" pitchFamily="34" charset="-128"/>
              </a:rPr>
              <a:t>    </a:t>
            </a:r>
            <a:r>
              <a:rPr lang="ja-JP" altLang="en-US" sz="2000" dirty="0">
                <a:ea typeface="ＭＳ Ｐゴシック" panose="020B0600070205080204" pitchFamily="34" charset="-128"/>
              </a:rPr>
              <a:t>“</a:t>
            </a:r>
            <a:r>
              <a:rPr lang="en-US" altLang="ja-JP" sz="2000" dirty="0">
                <a:ea typeface="ＭＳ Ｐゴシック" panose="020B0600070205080204" pitchFamily="34" charset="-128"/>
              </a:rPr>
              <a:t>Are you able to hold onto a sense of your own dignity and purpose?</a:t>
            </a:r>
            <a:r>
              <a:rPr lang="ja-JP" altLang="en-US" sz="2000" dirty="0">
                <a:ea typeface="ＭＳ Ｐゴシック" panose="020B0600070205080204" pitchFamily="34" charset="-128"/>
              </a:rPr>
              <a:t>”</a:t>
            </a:r>
            <a:endParaRPr lang="en-US" altLang="ja-JP" sz="20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2800" dirty="0">
                <a:ea typeface="ＭＳ Ｐゴシック" panose="020B0600070205080204" pitchFamily="34" charset="-128"/>
              </a:rPr>
              <a:t>Relationship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en-US" sz="2800" dirty="0">
                <a:ea typeface="ＭＳ Ｐゴシック" panose="020B0600070205080204" pitchFamily="34" charset="-128"/>
              </a:rPr>
              <a:t>    </a:t>
            </a:r>
            <a:r>
              <a:rPr lang="ja-JP" altLang="en-US" sz="2000" dirty="0">
                <a:ea typeface="ＭＳ Ｐゴシック" panose="020B0600070205080204" pitchFamily="34" charset="-128"/>
              </a:rPr>
              <a:t>“</a:t>
            </a:r>
            <a:r>
              <a:rPr lang="en-US" altLang="ja-JP" sz="2000" dirty="0">
                <a:ea typeface="ＭＳ Ｐゴシック" panose="020B0600070205080204" pitchFamily="34" charset="-128"/>
              </a:rPr>
              <a:t>Who have I wronged?</a:t>
            </a:r>
            <a:r>
              <a:rPr lang="ja-JP" altLang="en-US" sz="2000" dirty="0">
                <a:ea typeface="ＭＳ Ｐゴシック" panose="020B0600070205080204" pitchFamily="34" charset="-128"/>
              </a:rPr>
              <a:t>”</a:t>
            </a:r>
            <a:r>
              <a:rPr lang="en-US" altLang="ja-JP" sz="2000" dirty="0">
                <a:ea typeface="ＭＳ Ｐゴシック" panose="020B0600070205080204" pitchFamily="34" charset="-128"/>
              </a:rPr>
              <a:t> </a:t>
            </a:r>
            <a:r>
              <a:rPr lang="ja-JP" altLang="en-US" sz="2000" dirty="0">
                <a:ea typeface="ＭＳ Ｐゴシック" panose="020B0600070205080204" pitchFamily="34" charset="-128"/>
              </a:rPr>
              <a:t>“</a:t>
            </a:r>
            <a:r>
              <a:rPr lang="en-US" altLang="ja-JP" sz="2000" dirty="0">
                <a:ea typeface="ＭＳ Ｐゴシック" panose="020B0600070205080204" pitchFamily="34" charset="-128"/>
              </a:rPr>
              <a:t>Who has wronged me?</a:t>
            </a:r>
            <a:r>
              <a:rPr lang="ja-JP" altLang="en-US" sz="2000" dirty="0">
                <a:ea typeface="ＭＳ Ｐゴシック" panose="020B0600070205080204" pitchFamily="34" charset="-128"/>
              </a:rPr>
              <a:t>”</a:t>
            </a:r>
            <a:endParaRPr lang="en-US" altLang="ja-JP" sz="20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en-US" sz="2000" dirty="0">
                <a:ea typeface="ＭＳ Ｐゴシック" panose="020B0600070205080204" pitchFamily="34" charset="-128"/>
              </a:rPr>
              <a:t>      </a:t>
            </a:r>
            <a:r>
              <a:rPr lang="ja-JP" altLang="en-US" sz="2000" dirty="0">
                <a:ea typeface="ＭＳ Ｐゴシック" panose="020B0600070205080204" pitchFamily="34" charset="-128"/>
              </a:rPr>
              <a:t>“</a:t>
            </a:r>
            <a:r>
              <a:rPr lang="en-US" altLang="ja-JP" sz="2000" dirty="0">
                <a:ea typeface="ＭＳ Ｐゴシック" panose="020B0600070205080204" pitchFamily="34" charset="-128"/>
              </a:rPr>
              <a:t>Is there anyone to whom you need to say </a:t>
            </a:r>
            <a:r>
              <a:rPr lang="ja-JP" altLang="en-US" sz="2000" dirty="0">
                <a:ea typeface="ＭＳ Ｐゴシック" panose="020B0600070205080204" pitchFamily="34" charset="-128"/>
              </a:rPr>
              <a:t>‘</a:t>
            </a:r>
            <a:r>
              <a:rPr lang="en-US" altLang="ja-JP" sz="2000" dirty="0">
                <a:ea typeface="ＭＳ Ｐゴシック" panose="020B0600070205080204" pitchFamily="34" charset="-128"/>
              </a:rPr>
              <a:t>I love you</a:t>
            </a:r>
            <a:r>
              <a:rPr lang="ja-JP" altLang="en-US" sz="2000" dirty="0">
                <a:ea typeface="ＭＳ Ｐゴシック" panose="020B0600070205080204" pitchFamily="34" charset="-128"/>
              </a:rPr>
              <a:t>’</a:t>
            </a:r>
            <a:r>
              <a:rPr lang="en-US" altLang="ja-JP" sz="2000" dirty="0">
                <a:ea typeface="ＭＳ Ｐゴシック" panose="020B0600070205080204" pitchFamily="34" charset="-128"/>
              </a:rPr>
              <a:t> or </a:t>
            </a:r>
            <a:r>
              <a:rPr lang="ja-JP" altLang="en-US" sz="2000" dirty="0">
                <a:ea typeface="ＭＳ Ｐゴシック" panose="020B0600070205080204" pitchFamily="34" charset="-128"/>
              </a:rPr>
              <a:t>‘</a:t>
            </a:r>
            <a:r>
              <a:rPr lang="en-US" altLang="ja-JP" sz="2000" dirty="0">
                <a:ea typeface="ＭＳ Ｐゴシック" panose="020B0600070205080204" pitchFamily="34" charset="-128"/>
              </a:rPr>
              <a:t>I</a:t>
            </a:r>
            <a:r>
              <a:rPr lang="ja-JP" altLang="en-US" sz="2000" dirty="0">
                <a:ea typeface="ＭＳ Ｐゴシック" panose="020B0600070205080204" pitchFamily="34" charset="-128"/>
              </a:rPr>
              <a:t>’</a:t>
            </a:r>
            <a:r>
              <a:rPr lang="en-US" altLang="ja-JP" sz="2000" dirty="0">
                <a:ea typeface="ＭＳ Ｐゴシック" panose="020B0600070205080204" pitchFamily="34" charset="-128"/>
              </a:rPr>
              <a:t>m sorry</a:t>
            </a:r>
            <a:r>
              <a:rPr lang="ja-JP" altLang="en-US" sz="2000" dirty="0">
                <a:ea typeface="ＭＳ Ｐゴシック" panose="020B0600070205080204" pitchFamily="34" charset="-128"/>
              </a:rPr>
              <a:t>’</a:t>
            </a:r>
            <a:r>
              <a:rPr lang="en-US" altLang="ja-JP" sz="2000" dirty="0">
                <a:ea typeface="ＭＳ Ｐゴシック" panose="020B0600070205080204" pitchFamily="34" charset="-128"/>
              </a:rPr>
              <a:t>?</a:t>
            </a:r>
            <a:r>
              <a:rPr lang="ja-JP" altLang="en-US" sz="2000" dirty="0">
                <a:ea typeface="ＭＳ Ｐゴシック" panose="020B0600070205080204" pitchFamily="34" charset="-128"/>
              </a:rPr>
              <a:t>”</a:t>
            </a:r>
            <a:endParaRPr lang="en-US" altLang="ja-JP" sz="20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en-US" sz="2000" dirty="0">
                <a:ea typeface="ＭＳ Ｐゴシック" panose="020B0600070205080204" pitchFamily="34" charset="-128"/>
              </a:rPr>
              <a:t>    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en-US" sz="1800" dirty="0">
                <a:ea typeface="ＭＳ Ｐゴシック" panose="020B0600070205080204" pitchFamily="34" charset="-128"/>
              </a:rPr>
              <a:t>	</a:t>
            </a:r>
            <a:r>
              <a:rPr lang="en-US" altLang="en-US" sz="1800" dirty="0" err="1">
                <a:ea typeface="ＭＳ Ｐゴシック" panose="020B0600070205080204" pitchFamily="34" charset="-128"/>
              </a:rPr>
              <a:t>Sulmasy</a:t>
            </a:r>
            <a:r>
              <a:rPr lang="en-US" altLang="en-US" sz="1800" dirty="0">
                <a:ea typeface="ＭＳ Ｐゴシック" panose="020B0600070205080204" pitchFamily="34" charset="-128"/>
              </a:rPr>
              <a:t>, DP. </a:t>
            </a:r>
            <a:r>
              <a:rPr lang="en-US" altLang="en-US" sz="1800" i="1" dirty="0">
                <a:ea typeface="ＭＳ Ｐゴシック" panose="020B0600070205080204" pitchFamily="34" charset="-128"/>
              </a:rPr>
              <a:t>JAMA</a:t>
            </a:r>
            <a:r>
              <a:rPr lang="en-US" altLang="en-US" sz="1800" dirty="0">
                <a:ea typeface="ＭＳ Ｐゴシック" panose="020B0600070205080204" pitchFamily="34" charset="-128"/>
              </a:rPr>
              <a:t> 2006; 296:1385-1392</a:t>
            </a:r>
            <a:endParaRPr lang="en-US" altLang="en-US" sz="1800" i="1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>
            <a:extLst>
              <a:ext uri="{FF2B5EF4-FFF2-40B4-BE49-F238E27FC236}">
                <a16:creationId xmlns:a16="http://schemas.microsoft.com/office/drawing/2014/main" xmlns="" id="{108BB2DA-D613-704D-8D6D-F652C4C6CD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>
                <a:ea typeface="ＭＳ Ｐゴシック" panose="020B0600070205080204" pitchFamily="34" charset="-128"/>
              </a:rPr>
              <a:t>Meaninglessness</a:t>
            </a:r>
          </a:p>
        </p:txBody>
      </p:sp>
      <p:sp>
        <p:nvSpPr>
          <p:cNvPr id="225283" name="Rectangle 3">
            <a:extLst>
              <a:ext uri="{FF2B5EF4-FFF2-40B4-BE49-F238E27FC236}">
                <a16:creationId xmlns:a16="http://schemas.microsoft.com/office/drawing/2014/main" xmlns="" id="{8A8E1D49-A9FC-A343-8E12-526C1C828B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495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en-US" sz="2800" dirty="0">
                <a:ea typeface="ＭＳ Ｐゴシック" panose="020B0600070205080204" pitchFamily="34" charset="-128"/>
              </a:rPr>
              <a:t>Loss of future</a:t>
            </a:r>
          </a:p>
          <a:p>
            <a:pPr eaLnBrk="1" hangingPunct="1">
              <a:defRPr/>
            </a:pPr>
            <a:r>
              <a:rPr lang="en-US" altLang="en-US" sz="2800" dirty="0">
                <a:ea typeface="ＭＳ Ｐゴシック" panose="020B0600070205080204" pitchFamily="34" charset="-128"/>
              </a:rPr>
              <a:t>Loss of relationships</a:t>
            </a:r>
          </a:p>
          <a:p>
            <a:pPr eaLnBrk="1" hangingPunct="1">
              <a:defRPr/>
            </a:pPr>
            <a:r>
              <a:rPr lang="en-US" altLang="en-US" sz="2800" dirty="0">
                <a:ea typeface="ＭＳ Ｐゴシック" panose="020B0600070205080204" pitchFamily="34" charset="-128"/>
              </a:rPr>
              <a:t>Loss of autonomy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xmlns="" id="{1E6A1190-3CBA-1241-83C1-CF8EC8F724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 altLang="en-US">
                <a:ea typeface="ＭＳ Ｐゴシック" panose="020B0600070205080204" pitchFamily="34" charset="-128"/>
              </a:rPr>
              <a:t>Signs of Spiritual Distress</a:t>
            </a:r>
          </a:p>
        </p:txBody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xmlns="" id="{CE40C917-1FDD-3842-AF8E-C0D3B3CD05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132824"/>
            <a:ext cx="8382000" cy="4725176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Physical distress (e.g., pain) either unresponsive or no longer responsive to standard therapies</a:t>
            </a:r>
          </a:p>
          <a:p>
            <a:pPr eaLnBrk="1" hangingPunct="1"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Acting out or refusal to cooperate - the </a:t>
            </a:r>
            <a:r>
              <a:rPr lang="ja-JP" altLang="en-US" dirty="0">
                <a:ea typeface="ＭＳ Ｐゴシック" panose="020B0600070205080204" pitchFamily="34" charset="-128"/>
              </a:rPr>
              <a:t>“</a:t>
            </a:r>
            <a:r>
              <a:rPr lang="en-US" altLang="ja-JP" dirty="0">
                <a:ea typeface="ＭＳ Ｐゴシック" panose="020B0600070205080204" pitchFamily="34" charset="-128"/>
              </a:rPr>
              <a:t>bad</a:t>
            </a:r>
            <a:r>
              <a:rPr lang="ja-JP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hospice patient</a:t>
            </a:r>
          </a:p>
          <a:p>
            <a:pPr eaLnBrk="1" hangingPunct="1"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Emotional and social withdrawal</a:t>
            </a:r>
          </a:p>
          <a:p>
            <a:pPr eaLnBrk="1" hangingPunct="1"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Fears of loss of control (abruptly wanting to change the plan of care to more aggressive treatment) or alternatively, increasing dependence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4F086E5-AA93-4E9F-B841-8F7D50287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36748" y="459791"/>
            <a:ext cx="1052367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400" dirty="0">
                <a:ea typeface="ＭＳ Ｐゴシック" charset="0"/>
              </a:rPr>
              <a:t>Spiritual Distress</a:t>
            </a:r>
            <a:r>
              <a:rPr lang="en-US" sz="3100" dirty="0">
                <a:ea typeface="ＭＳ Ｐゴシック" charset="0"/>
              </a:rPr>
              <a:t/>
            </a:r>
            <a:br>
              <a:rPr lang="en-US" sz="3100" dirty="0">
                <a:ea typeface="ＭＳ Ｐゴシック" charset="0"/>
              </a:rPr>
            </a:br>
            <a:r>
              <a:rPr lang="en-US" sz="2700" dirty="0">
                <a:ea typeface="ＭＳ Ｐゴシック" charset="0"/>
              </a:rPr>
              <a:t>Different Cognitive Manifestations </a:t>
            </a:r>
            <a:r>
              <a:rPr lang="en-US" sz="3100" dirty="0">
                <a:ea typeface="ＭＳ Ｐゴシック" charset="0"/>
              </a:rPr>
              <a:t/>
            </a:r>
            <a:br>
              <a:rPr lang="en-US" sz="3100" dirty="0">
                <a:ea typeface="ＭＳ Ｐゴシック" charset="0"/>
              </a:rPr>
            </a:br>
            <a:r>
              <a:rPr lang="en-US" sz="1800" dirty="0">
                <a:ea typeface="ＭＳ Ｐゴシック" charset="0"/>
              </a:rPr>
              <a:t>Adapted from </a:t>
            </a:r>
            <a:r>
              <a:rPr lang="en-US" sz="1800" dirty="0" err="1">
                <a:ea typeface="ＭＳ Ｐゴシック" charset="0"/>
              </a:rPr>
              <a:t>Puchalski</a:t>
            </a:r>
            <a:r>
              <a:rPr lang="en-US" sz="1800" dirty="0">
                <a:ea typeface="ＭＳ Ｐゴシック" charset="0"/>
              </a:rPr>
              <a:t>, C.</a:t>
            </a:r>
            <a:r>
              <a:rPr lang="en-US" sz="1800" i="1" dirty="0">
                <a:ea typeface="ＭＳ Ｐゴシック" charset="0"/>
              </a:rPr>
              <a:t> Asian Pacific J Cancer </a:t>
            </a:r>
            <a:r>
              <a:rPr lang="en-US" sz="1800" i="1" dirty="0" err="1">
                <a:ea typeface="ＭＳ Ｐゴシック" charset="0"/>
              </a:rPr>
              <a:t>Prev</a:t>
            </a:r>
            <a:r>
              <a:rPr lang="en-US" sz="1800" i="1" dirty="0">
                <a:ea typeface="ＭＳ Ｐゴシック" charset="0"/>
              </a:rPr>
              <a:t>, </a:t>
            </a:r>
            <a:r>
              <a:rPr lang="en-US" sz="1800" dirty="0">
                <a:ea typeface="ＭＳ Ｐゴシック" charset="0"/>
              </a:rPr>
              <a:t>11, MECC Supplement, 51-57, 2010 </a:t>
            </a:r>
            <a:br>
              <a:rPr lang="en-US" sz="1800" dirty="0">
                <a:ea typeface="ＭＳ Ｐゴシック" charset="0"/>
              </a:rPr>
            </a:br>
            <a:r>
              <a:rPr lang="en-US" sz="1800" i="1" dirty="0">
                <a:ea typeface="ＭＳ Ｐゴシック" charset="0"/>
              </a:rPr>
              <a:t> </a:t>
            </a:r>
            <a:endParaRPr lang="en-US" sz="2000" dirty="0">
              <a:ea typeface="ＭＳ Ｐゴシック" charset="0"/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xmlns="" id="{848CA3D9-06C5-4FA5-B974-1D16AA1F42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6237799"/>
              </p:ext>
            </p:extLst>
          </p:nvPr>
        </p:nvGraphicFramePr>
        <p:xfrm>
          <a:off x="210287" y="1662767"/>
          <a:ext cx="8229600" cy="4754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39513">
                <a:tc>
                  <a:txBody>
                    <a:bodyPr/>
                    <a:lstStyle/>
                    <a:p>
                      <a:r>
                        <a:rPr lang="en-US" sz="1800" dirty="0"/>
                        <a:t>Feeling (primary)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Key feature from history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Example statements</a:t>
                      </a:r>
                    </a:p>
                  </a:txBody>
                  <a:tcPr marT="45711" marB="4571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9513">
                <a:tc>
                  <a:txBody>
                    <a:bodyPr/>
                    <a:lstStyle/>
                    <a:p>
                      <a:r>
                        <a:rPr lang="en-US" sz="1800" dirty="0"/>
                        <a:t>Existential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Lack of meaning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“My life is meaningless”</a:t>
                      </a:r>
                    </a:p>
                  </a:txBody>
                  <a:tcPr marT="45711" marB="45711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9513">
                <a:tc>
                  <a:txBody>
                    <a:bodyPr/>
                    <a:lstStyle/>
                    <a:p>
                      <a:r>
                        <a:rPr lang="en-US" sz="1800" dirty="0"/>
                        <a:t>Sense of abandonment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By God or others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“No one comes anymore”</a:t>
                      </a:r>
                    </a:p>
                  </a:txBody>
                  <a:tcPr marT="45711" marB="45711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9513">
                <a:tc>
                  <a:txBody>
                    <a:bodyPr/>
                    <a:lstStyle/>
                    <a:p>
                      <a:r>
                        <a:rPr lang="en-US" sz="1800" dirty="0"/>
                        <a:t>Anger 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At God or others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“Why</a:t>
                      </a:r>
                      <a:r>
                        <a:rPr lang="en-US" sz="1800" baseline="0" dirty="0"/>
                        <a:t> me, God?”</a:t>
                      </a:r>
                      <a:endParaRPr lang="en-US" sz="1800" dirty="0"/>
                    </a:p>
                  </a:txBody>
                  <a:tcPr marT="45711" marB="45711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9513">
                <a:tc>
                  <a:txBody>
                    <a:bodyPr/>
                    <a:lstStyle/>
                    <a:p>
                      <a:r>
                        <a:rPr lang="en-US" sz="1800" dirty="0"/>
                        <a:t>Desire for deity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Closeness to</a:t>
                      </a:r>
                      <a:r>
                        <a:rPr lang="en-US" sz="1800" baseline="0" dirty="0"/>
                        <a:t> God</a:t>
                      </a:r>
                      <a:endParaRPr lang="en-US" sz="18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“I want you, Lord.”</a:t>
                      </a:r>
                    </a:p>
                  </a:txBody>
                  <a:tcPr marT="45711" marB="45711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9513">
                <a:tc>
                  <a:txBody>
                    <a:bodyPr/>
                    <a:lstStyle/>
                    <a:p>
                      <a:r>
                        <a:rPr lang="en-US" sz="1800" dirty="0"/>
                        <a:t>Conflicted</a:t>
                      </a:r>
                      <a:r>
                        <a:rPr lang="en-US" sz="1800" baseline="0" dirty="0"/>
                        <a:t> beliefs</a:t>
                      </a:r>
                      <a:endParaRPr lang="en-US" sz="18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Religious</a:t>
                      </a:r>
                      <a:r>
                        <a:rPr lang="en-US" sz="1800" baseline="0" dirty="0"/>
                        <a:t> c</a:t>
                      </a:r>
                      <a:r>
                        <a:rPr lang="en-US" sz="1800" dirty="0"/>
                        <a:t>onflicts</a:t>
                      </a:r>
                      <a:r>
                        <a:rPr lang="en-US" sz="1800" baseline="0" dirty="0"/>
                        <a:t> with Rx</a:t>
                      </a:r>
                      <a:endParaRPr lang="en-US" sz="18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“Does God approve?”</a:t>
                      </a:r>
                    </a:p>
                  </a:txBody>
                  <a:tcPr marT="45711" marB="45711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9513">
                <a:tc>
                  <a:txBody>
                    <a:bodyPr/>
                    <a:lstStyle/>
                    <a:p>
                      <a:r>
                        <a:rPr lang="en-US" sz="1800" dirty="0"/>
                        <a:t>Despair/hopelessness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Loss of future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“Nothing left to live for”</a:t>
                      </a:r>
                    </a:p>
                  </a:txBody>
                  <a:tcPr marT="45711" marB="45711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9513">
                <a:tc>
                  <a:txBody>
                    <a:bodyPr/>
                    <a:lstStyle/>
                    <a:p>
                      <a:r>
                        <a:rPr lang="en-US" sz="1800" dirty="0"/>
                        <a:t>Grief/loss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Constrained</a:t>
                      </a:r>
                      <a:r>
                        <a:rPr lang="en-US" sz="1800" baseline="0" dirty="0"/>
                        <a:t> existence</a:t>
                      </a:r>
                      <a:endParaRPr lang="en-US" sz="18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“I wish</a:t>
                      </a:r>
                      <a:r>
                        <a:rPr lang="en-US" sz="1800" baseline="0" dirty="0"/>
                        <a:t> I could still walk</a:t>
                      </a:r>
                      <a:r>
                        <a:rPr lang="en-US" sz="1800" dirty="0"/>
                        <a:t>.”</a:t>
                      </a:r>
                    </a:p>
                  </a:txBody>
                  <a:tcPr marT="45711" marB="45711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39513">
                <a:tc>
                  <a:txBody>
                    <a:bodyPr/>
                    <a:lstStyle/>
                    <a:p>
                      <a:r>
                        <a:rPr lang="en-US" sz="1800" dirty="0"/>
                        <a:t>Guilt/shame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Past behaviors/character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“I deserve to suffer”</a:t>
                      </a:r>
                    </a:p>
                  </a:txBody>
                  <a:tcPr marT="45711" marB="45711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39513">
                <a:tc>
                  <a:txBody>
                    <a:bodyPr/>
                    <a:lstStyle/>
                    <a:p>
                      <a:r>
                        <a:rPr lang="en-US" sz="1800" dirty="0"/>
                        <a:t>Reconciliation</a:t>
                      </a:r>
                      <a:r>
                        <a:rPr lang="en-US" sz="1800" baseline="0" dirty="0"/>
                        <a:t> (desire)</a:t>
                      </a:r>
                      <a:endParaRPr lang="en-US" sz="18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Need for forgiveness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“Can she forgive me?”</a:t>
                      </a:r>
                    </a:p>
                  </a:txBody>
                  <a:tcPr marT="45711" marB="45711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39513">
                <a:tc>
                  <a:txBody>
                    <a:bodyPr/>
                    <a:lstStyle/>
                    <a:p>
                      <a:r>
                        <a:rPr lang="en-US" sz="1800" dirty="0"/>
                        <a:t>Isolation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From family/faith/other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“I miss going to</a:t>
                      </a:r>
                      <a:r>
                        <a:rPr lang="en-US" sz="1800" baseline="0" dirty="0"/>
                        <a:t> church”</a:t>
                      </a:r>
                      <a:endParaRPr lang="en-US" sz="1800" dirty="0"/>
                    </a:p>
                  </a:txBody>
                  <a:tcPr marT="45711" marB="45711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34912">
                <a:tc>
                  <a:txBody>
                    <a:bodyPr/>
                    <a:lstStyle/>
                    <a:p>
                      <a:r>
                        <a:rPr lang="en-US" sz="1800" dirty="0"/>
                        <a:t>Religion specific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Missing</a:t>
                      </a:r>
                      <a:r>
                        <a:rPr lang="en-US" sz="1800" baseline="0" dirty="0"/>
                        <a:t> faith r</a:t>
                      </a:r>
                      <a:r>
                        <a:rPr lang="en-US" sz="1800" dirty="0"/>
                        <a:t>itual</a:t>
                      </a:r>
                      <a:r>
                        <a:rPr lang="en-US" sz="1800" baseline="0" dirty="0"/>
                        <a:t>s</a:t>
                      </a:r>
                      <a:endParaRPr lang="en-US" sz="18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“I can’t pray anymore”</a:t>
                      </a:r>
                    </a:p>
                  </a:txBody>
                  <a:tcPr marT="45711" marB="45711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39513">
                <a:tc>
                  <a:txBody>
                    <a:bodyPr/>
                    <a:lstStyle/>
                    <a:p>
                      <a:r>
                        <a:rPr lang="en-US" sz="1800" dirty="0"/>
                        <a:t>Religious/spiritual struggle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Crisis of faith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“What if it’s all a</a:t>
                      </a:r>
                      <a:r>
                        <a:rPr lang="en-US" sz="1800" baseline="0" dirty="0"/>
                        <a:t> lie?”</a:t>
                      </a:r>
                      <a:endParaRPr lang="en-US" sz="1800" dirty="0"/>
                    </a:p>
                  </a:txBody>
                  <a:tcPr marT="45711" marB="45711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70C7D60-6BE3-470F-870E-D18E87CBBB9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454934"/>
            <a:ext cx="2700677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© Palliative Care Network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248CB9C-DE3A-4480-A533-C41ADD75E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73230" y="6511391"/>
            <a:ext cx="567077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International Palliative Care Network  Lecture Series 2013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460432" y="6237312"/>
            <a:ext cx="216000" cy="216000"/>
            <a:chOff x="2772000" y="1932221"/>
            <a:chExt cx="2340000" cy="2340000"/>
          </a:xfrm>
        </p:grpSpPr>
        <p:sp>
          <p:nvSpPr>
            <p:cNvPr id="5" name="Rectangle 4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02461" y="3023945"/>
            <a:ext cx="8064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Gill Sans MT" pitchFamily="34" charset="0"/>
              </a:rPr>
              <a:t>This project has been funded with support from the European Commission.</a:t>
            </a:r>
          </a:p>
          <a:p>
            <a:r>
              <a:rPr lang="en-US" sz="2000" dirty="0">
                <a:latin typeface="Gill Sans MT" pitchFamily="34" charset="0"/>
              </a:rPr>
              <a:t>This publication [communication] reflects the views only of the author, and the Commission cannot be held responsible for any use which may be made of the information contained therein.</a:t>
            </a:r>
          </a:p>
        </p:txBody>
      </p:sp>
    </p:spTree>
    <p:extLst>
      <p:ext uri="{BB962C8B-B14F-4D97-AF65-F5344CB8AC3E}">
        <p14:creationId xmlns:p14="http://schemas.microsoft.com/office/powerpoint/2010/main" val="2490966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</TotalTime>
  <Words>390</Words>
  <Application>Microsoft Office PowerPoint</Application>
  <PresentationFormat>On-screen Show (4:3)</PresentationFormat>
  <Paragraphs>75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Objectives </vt:lpstr>
      <vt:lpstr>Spiritual Needs of the Dying</vt:lpstr>
      <vt:lpstr>Meaninglessness</vt:lpstr>
      <vt:lpstr>Signs of Spiritual Distress</vt:lpstr>
      <vt:lpstr>Spiritual Distress Different Cognitive Manifestations  Adapted from Puchalski, C. Asian Pacific J Cancer Prev, 11, MECC Supplement, 51-57, 2010 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Karen Charnley</cp:lastModifiedBy>
  <cp:revision>33</cp:revision>
  <dcterms:created xsi:type="dcterms:W3CDTF">2017-10-19T09:49:50Z</dcterms:created>
  <dcterms:modified xsi:type="dcterms:W3CDTF">2020-02-19T14:09:02Z</dcterms:modified>
</cp:coreProperties>
</file>