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58" r:id="rId4"/>
    <p:sldId id="264" r:id="rId5"/>
    <p:sldId id="259" r:id="rId6"/>
    <p:sldId id="261" r:id="rId7"/>
    <p:sldId id="262" r:id="rId8"/>
    <p:sldId id="263" r:id="rId9"/>
    <p:sldId id="510" r:id="rId10"/>
    <p:sldId id="513" r:id="rId11"/>
    <p:sldId id="593" r:id="rId12"/>
    <p:sldId id="554" r:id="rId13"/>
    <p:sldId id="591" r:id="rId14"/>
    <p:sldId id="508" r:id="rId15"/>
    <p:sldId id="592" r:id="rId16"/>
    <p:sldId id="552" r:id="rId17"/>
    <p:sldId id="594" r:id="rId18"/>
    <p:sldId id="595" r:id="rId19"/>
    <p:sldId id="596" r:id="rId20"/>
    <p:sldId id="551" r:id="rId21"/>
    <p:sldId id="597" r:id="rId22"/>
    <p:sldId id="599" r:id="rId23"/>
    <p:sldId id="601" r:id="rId24"/>
    <p:sldId id="600" r:id="rId2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8"/>
    <p:restoredTop sz="94590"/>
  </p:normalViewPr>
  <p:slideViewPr>
    <p:cSldViewPr snapToGrid="0" snapToObjects="1">
      <p:cViewPr varScale="1">
        <p:scale>
          <a:sx n="72" d="100"/>
          <a:sy n="72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D5FE1-5A0B-5546-81CA-0FDBBB3C9D8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2A47C-EF44-2C42-85C3-388D65901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6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7DB56-D876-6145-9B9F-FCAD28395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EA373C-BF9E-754D-AD67-2DE48E3F7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C82D3-2A3B-1F41-B50B-1F6E373A8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D610F-C3E8-2A41-A0DE-AF3234904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D1665-D4A5-7346-9E8A-BA95050BB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7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02283-2948-3B47-912E-B3389B275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7E3F2-D373-884C-A305-4C1F329C6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F0718-BC9F-EC4C-9DE4-C20137533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90162-3E11-0547-9C2D-8334F8F54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F6929-9926-D24B-880F-75A51A8D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5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A9749-40D7-904A-9592-BD1064D70E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B7C51D-164C-3E48-877E-4F06F34315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7576E-5A92-334B-B142-EFA1D0BE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A4C79-3C96-9347-8821-B4CE5520C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21803-2D0C-F14A-A792-5252B99D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4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CF47D-4B04-BF43-A5F7-9518A8EEE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EAF2C-9CC7-8746-9995-A3211A347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C560B-3352-4746-9C75-796D43B16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61947-B847-0C47-8FA8-DAA7D1A5C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8B6F7-4069-1447-8B80-1AC4E23B7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58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E8CCE-27B8-B24C-8FEB-5CAB33597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74908-B1EB-E243-9590-B9458B73C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D52C6-4B58-7041-BC0C-B3F81EED3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803CB-52C5-B34A-AEBA-30D59E3FF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E38DA-6BE4-3B4B-B357-9E62391FE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84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42225-4C07-FF44-9B4C-3F4D3B55A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3CF0D-7056-2446-B157-12841A465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254CE0-666D-3A40-B561-0F911C220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7AA08-EAB4-BC4A-9841-ECB71FD3E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F9BA09-6842-8348-A480-3752B56EF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29C54-686A-7E49-AC97-8E31967FB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6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9A236-B123-754D-B10E-F1FF9B593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58866-AB0A-B745-A38C-613203C04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33C12-987A-324A-A92D-1FDBFBA90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3B38C-AB57-AC43-BDE2-901759187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8547B5-34BA-5D40-B437-C3EE74E2D9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0FDB4C-19D3-0D43-A22D-3366B8A48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AD1E44-D920-4749-BEEC-48D05FE2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2651F4-667F-D847-8710-361374DFB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4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1315-E36E-454E-8FC7-B4BAF4F0B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B5F37-4108-A14F-BEA8-BD41985CA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6943A-AD59-3747-B8D6-B92C0B775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52D0D-ACEA-3845-A76D-A99D16F59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8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10FD8-486E-B54A-93F7-C9B6CC128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060E62-07A0-CB46-AAFF-ACBB9C897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6AC96-738D-034F-99DD-40A568A7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73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8EB00-C144-6149-A7A7-7DEBBF4FA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5A204-641D-F546-88AC-8623A6927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F58D5B-5CF3-9846-9B74-8A23B6CA9F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4A1FA-DA74-3D4B-A847-77324CF4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17E67-163F-B449-AE2F-730248571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8D001E-98D2-1747-8004-0D485BFAC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3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B1A23-4127-A648-877F-5B3B77CA6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0B3B8D-4DC8-0044-AB27-F8999DA182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16B68-13B7-A94F-B58C-16793221C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A625C-3D0A-4541-9045-B8010338F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FCD19-4418-A742-AFCD-5530452D6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0BB54-6F80-CC41-80B9-39A33B142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0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3FFE8F-07E2-A14A-A641-6AA822F9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53857-62EA-754C-948B-20EA1F4E1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0DD1B-4B67-2C49-9176-E3AFE3F70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37CC1-F2F2-4B42-97F6-AD5E0AE4A7C7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96FD0-FF33-B942-9A48-06942192A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9332C-01A7-4F48-B55E-D2E9B2F3F0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4E2FE-7B36-5E48-9861-3AC08875E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69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2jCPwdgAWs" TargetMode="External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BEC78-BFA2-D946-8766-49818BB12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11568"/>
            <a:ext cx="9144000" cy="2387600"/>
          </a:xfrm>
        </p:spPr>
        <p:txBody>
          <a:bodyPr/>
          <a:lstStyle/>
          <a:p>
            <a:r>
              <a:rPr lang="en-US" b="1" dirty="0"/>
              <a:t>SELF-CARE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D030F-2775-E140-9B4C-47168F1C8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How to become a healthy professional</a:t>
            </a:r>
          </a:p>
        </p:txBody>
      </p:sp>
    </p:spTree>
    <p:extLst>
      <p:ext uri="{BB962C8B-B14F-4D97-AF65-F5344CB8AC3E}">
        <p14:creationId xmlns:p14="http://schemas.microsoft.com/office/powerpoint/2010/main" val="4111173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ES" b="1" dirty="0"/>
              <a:t>Not to deal properly with it leads to 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altLang="es-ES" dirty="0"/>
              <a:t>EMOTIONS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A5751-4638-7444-9CBA-46D87870EA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altLang="es-ES" dirty="0"/>
              <a:t>Sadness</a:t>
            </a:r>
          </a:p>
          <a:p>
            <a:r>
              <a:rPr lang="en" altLang="es-ES" dirty="0"/>
              <a:t>Hopelessness</a:t>
            </a:r>
          </a:p>
          <a:p>
            <a:r>
              <a:rPr lang="en" altLang="es-ES" dirty="0"/>
              <a:t>Anger</a:t>
            </a:r>
          </a:p>
          <a:p>
            <a:r>
              <a:rPr lang="en" altLang="es-ES" dirty="0"/>
              <a:t>Exhaustion</a:t>
            </a:r>
          </a:p>
          <a:p>
            <a:r>
              <a:rPr lang="en" altLang="es-ES" dirty="0"/>
              <a:t>Feelings of loneliness</a:t>
            </a:r>
          </a:p>
          <a:p>
            <a:r>
              <a:rPr lang="en" altLang="es-ES" dirty="0"/>
              <a:t>Suffering</a:t>
            </a:r>
          </a:p>
          <a:p>
            <a:r>
              <a:rPr lang="en" altLang="es-ES" dirty="0"/>
              <a:t>Guilt</a:t>
            </a:r>
          </a:p>
          <a:p>
            <a:r>
              <a:rPr lang="en" altLang="es-ES" dirty="0"/>
              <a:t>Feelings of failure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26F07-5E47-E043-BDED-FA099C713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SYNDROMS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780F4B-07E2-2C47-A2A9-FC7A66F0AA3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hlink"/>
              </a:buClr>
              <a:buSzPct val="60000"/>
              <a:defRPr/>
            </a:pPr>
            <a:r>
              <a:rPr lang="en" dirty="0"/>
              <a:t>Stress</a:t>
            </a:r>
          </a:p>
          <a:p>
            <a:pPr>
              <a:buClr>
                <a:schemeClr val="hlink"/>
              </a:buClr>
              <a:buSzPct val="60000"/>
              <a:defRPr/>
            </a:pPr>
            <a:r>
              <a:rPr lang="en" dirty="0"/>
              <a:t>Anxiety</a:t>
            </a:r>
          </a:p>
          <a:p>
            <a:pPr>
              <a:buClr>
                <a:schemeClr val="hlink"/>
              </a:buClr>
              <a:buSzPct val="60000"/>
              <a:defRPr/>
            </a:pPr>
            <a:r>
              <a:rPr lang="en" dirty="0"/>
              <a:t>Depression</a:t>
            </a:r>
          </a:p>
          <a:p>
            <a:pPr>
              <a:buClr>
                <a:schemeClr val="hlink"/>
              </a:buClr>
              <a:buSzPct val="60000"/>
              <a:defRPr/>
            </a:pPr>
            <a:r>
              <a:rPr lang="en" dirty="0"/>
              <a:t>Burnout syndrome</a:t>
            </a:r>
          </a:p>
          <a:p>
            <a:pPr>
              <a:buClr>
                <a:schemeClr val="hlink"/>
              </a:buClr>
              <a:buSzPct val="60000"/>
              <a:defRPr/>
            </a:pPr>
            <a:r>
              <a:rPr lang="en" dirty="0"/>
              <a:t>Fatigue of compassion</a:t>
            </a:r>
            <a:endParaRPr lang="es-ES_tradnl" dirty="0"/>
          </a:p>
          <a:p>
            <a:endParaRPr lang="en-US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412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04AE1-6151-694D-AD43-732F2331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Feelings of helplessness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03E61-5638-2945-A67B-E364D4C14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r>
              <a:rPr lang="en-US" sz="2800" dirty="0"/>
              <a:t>Feelings of helplessness are common. It is necessary to learn how to deal with it</a:t>
            </a:r>
          </a:p>
          <a:p>
            <a:pPr lvl="1"/>
            <a:r>
              <a:rPr lang="en-US" sz="2800" dirty="0"/>
              <a:t>Understand our role as health care professionals , adjust our expectations to end-of-life patients necessities will change this feelings toward compassion satisfaction</a:t>
            </a:r>
          </a:p>
        </p:txBody>
      </p:sp>
    </p:spTree>
    <p:extLst>
      <p:ext uri="{BB962C8B-B14F-4D97-AF65-F5344CB8AC3E}">
        <p14:creationId xmlns:p14="http://schemas.microsoft.com/office/powerpoint/2010/main" val="228214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49780" y="3276705"/>
            <a:ext cx="8092440" cy="2453535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" dirty="0"/>
              <a:t>Health professionals "we are people" not superman</a:t>
            </a:r>
          </a:p>
          <a:p>
            <a:r>
              <a:rPr lang="en" dirty="0"/>
              <a:t>Patients often awaken a lot of feelings in us</a:t>
            </a:r>
          </a:p>
          <a:p>
            <a:r>
              <a:rPr lang="en" dirty="0"/>
              <a:t>Caring for very sick patients can generate stress in the professional who has not solved his unconscious feelings of impotence</a:t>
            </a:r>
          </a:p>
          <a:p>
            <a:r>
              <a:rPr lang="en" dirty="0"/>
              <a:t>We must not put barriers or cuirasses.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290C28-7CF8-4DB5-9F94-44CD2DB8CCF4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000" b="22722"/>
          <a:stretch/>
        </p:blipFill>
        <p:spPr bwMode="auto">
          <a:xfrm>
            <a:off x="3923461" y="896534"/>
            <a:ext cx="3564396" cy="184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523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644BF-C93C-A847-A588-7FE0D4CCA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care: what can I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51C7D-EBFC-104E-914E-29DAE8398A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Self knowledge</a:t>
            </a:r>
          </a:p>
          <a:p>
            <a:r>
              <a:rPr lang="en-US" dirty="0"/>
              <a:t>Expectations</a:t>
            </a:r>
          </a:p>
          <a:p>
            <a:r>
              <a:rPr lang="en-US" dirty="0"/>
              <a:t>Team work</a:t>
            </a:r>
          </a:p>
          <a:p>
            <a:r>
              <a:rPr lang="en-US" dirty="0"/>
              <a:t>Out of the work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22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ES" b="1" dirty="0"/>
              <a:t>Self knowledge</a:t>
            </a:r>
          </a:p>
        </p:txBody>
      </p:sp>
      <p:sp>
        <p:nvSpPr>
          <p:cNvPr id="11267" name="Marca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175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557213" indent="-21431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1875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857250" indent="-17145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¡"/>
              <a:defRPr sz="165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200150" indent="-1714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1543050" indent="-1714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425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541EDE-ADBE-4F03-9B23-034F1FFC04E8}" type="slidenum">
              <a:rPr lang="es-ES" altLang="es-ES" sz="9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s-ES" altLang="es-ES" sz="90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85" y="2274625"/>
            <a:ext cx="5621246" cy="369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4C2EEF-43F9-1F45-B7FF-F2459DB7F613}"/>
              </a:ext>
            </a:extLst>
          </p:cNvPr>
          <p:cNvSpPr txBox="1"/>
          <p:nvPr/>
        </p:nvSpPr>
        <p:spPr>
          <a:xfrm>
            <a:off x="1082566" y="2438400"/>
            <a:ext cx="310636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Our background: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Personality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Previous experiences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Expectations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1553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9A3BC-15AE-EE43-AFE0-2C5EE413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Feelings of helplessness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30457-6EBA-604F-9737-77F70EE13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Think about a situation that was difficult for you, that make you have </a:t>
            </a:r>
            <a:r>
              <a:rPr lang="en-US" dirty="0"/>
              <a:t>feelings of helplessness</a:t>
            </a:r>
            <a:r>
              <a:rPr lang="en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What makes it difficult?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How can my feelings of impotence manifest in that situation?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Manage my emotions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Think about how I can react to different cases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6405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ES" b="1" dirty="0"/>
              <a:t>Personal interior work: Understanding myself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altLang="es-ES" sz="4400" dirty="0"/>
          </a:p>
          <a:p>
            <a:pPr lvl="2" eaLnBrk="1" hangingPunct="1">
              <a:lnSpc>
                <a:spcPct val="90000"/>
              </a:lnSpc>
            </a:pPr>
            <a:r>
              <a:rPr lang="en-US" altLang="es-ES" sz="3600" dirty="0"/>
              <a:t>How I deal with uncertainty?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s-ES" sz="3600" dirty="0"/>
              <a:t>How I deal with adversity?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s-ES" sz="3600" dirty="0"/>
              <a:t>How I deal with disease?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s-ES" sz="3600" dirty="0"/>
              <a:t>How I deal with death?</a:t>
            </a:r>
          </a:p>
          <a:p>
            <a:pPr lvl="2" eaLnBrk="1" hangingPunct="1">
              <a:lnSpc>
                <a:spcPct val="90000"/>
              </a:lnSpc>
            </a:pPr>
            <a:endParaRPr lang="en-US" altLang="es-ES" sz="36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s-ES" sz="4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8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A7EEB-1CB5-7E4E-B80E-F12E3302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Real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51124-946C-6745-891C-600FE3841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600" dirty="0"/>
              <a:t>Expectations = Formation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“If we know palliative medicine, we will now how to respond to the challenging clinical situations that suffer end-of-life patients”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HOLISTIC CARE: PSYMPTOM MANAGEMENT, COMMUNICATION SKILLS, SOCIAL and PSYCHOLOGICAL support, TEAMWORK… </a:t>
            </a:r>
          </a:p>
        </p:txBody>
      </p:sp>
    </p:spTree>
    <p:extLst>
      <p:ext uri="{BB962C8B-B14F-4D97-AF65-F5344CB8AC3E}">
        <p14:creationId xmlns:p14="http://schemas.microsoft.com/office/powerpoint/2010/main" val="318038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7EC99-82AC-594F-98BD-436CB407F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Team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E8CE7-C9CF-1D4D-AC72-7FCEC1757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The work of the team as support for the team (specially useful to prevent Burn-out)</a:t>
            </a:r>
          </a:p>
          <a:p>
            <a:r>
              <a:rPr lang="en" dirty="0"/>
              <a:t>Team members must be supportive to other team members, specially at critical times</a:t>
            </a:r>
          </a:p>
          <a:p>
            <a:r>
              <a:rPr lang="en" dirty="0"/>
              <a:t>Create communication spaces where possible to talk about difficult situations without obstacles</a:t>
            </a:r>
          </a:p>
          <a:p>
            <a:r>
              <a:rPr lang="en" dirty="0"/>
              <a:t>Review difficult situations as a team: duel, difficult pain</a:t>
            </a:r>
          </a:p>
          <a:p>
            <a:r>
              <a:rPr lang="en" dirty="0"/>
              <a:t>Facilitate feelings expressions when desired</a:t>
            </a:r>
          </a:p>
          <a:p>
            <a:r>
              <a:rPr lang="en" dirty="0"/>
              <a:t>"Normalize" unexpected reactions from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475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0CD4E-077D-B247-BB0C-A43431E0F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2378"/>
            <a:ext cx="3008585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Out of the Work</a:t>
            </a:r>
            <a:br>
              <a:rPr lang="en-US" sz="2700" b="1" dirty="0"/>
            </a:br>
            <a:r>
              <a:rPr lang="en-US" sz="1800" b="1" dirty="0"/>
              <a:t>(</a:t>
            </a:r>
            <a:r>
              <a:rPr lang="en-US" sz="1800" b="1" dirty="0" err="1"/>
              <a:t>Bruera</a:t>
            </a:r>
            <a:r>
              <a:rPr lang="en-US" sz="1800" b="1" dirty="0"/>
              <a:t> 2016)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20CE5E-F7A8-D645-AB7B-57FC551D0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986" y="255585"/>
            <a:ext cx="5406751" cy="625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1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A359A-CA3E-AE40-A873-A4964D38B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INDEX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71504-CB57-B844-A583-4BA2519A6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PROBLEM EXPLANATION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TO ACHIEVE BALANCE</a:t>
            </a:r>
          </a:p>
        </p:txBody>
      </p:sp>
    </p:spTree>
    <p:extLst>
      <p:ext uri="{BB962C8B-B14F-4D97-AF65-F5344CB8AC3E}">
        <p14:creationId xmlns:p14="http://schemas.microsoft.com/office/powerpoint/2010/main" val="4174741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9175" y="2963070"/>
            <a:ext cx="2533650" cy="18002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1" y="1556793"/>
            <a:ext cx="2619375" cy="17430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835" y="4848617"/>
            <a:ext cx="2466975" cy="18478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4909" y="4581128"/>
            <a:ext cx="2466975" cy="1847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2586" y="4993556"/>
            <a:ext cx="1537288" cy="102299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4296" y="1196752"/>
            <a:ext cx="2023318" cy="165618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9896" y="1366392"/>
            <a:ext cx="1930334" cy="136641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55828" y="6039310"/>
            <a:ext cx="1152128" cy="75427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0968" y="3099535"/>
            <a:ext cx="1733842" cy="11643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68209" y="3423883"/>
            <a:ext cx="1714693" cy="109838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31504" y="4365104"/>
            <a:ext cx="1458466" cy="967026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65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6C62A-AE9D-3F4D-BFE1-04D778E90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D14B9-22EF-474A-8168-A790F0A38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63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D0F6-5EB4-6F42-ADEB-4E876343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 will become resilient professionals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6CA6D-F678-1D4D-BFF6-5248464BB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" sz="3600" dirty="0"/>
          </a:p>
          <a:p>
            <a:pPr marL="0" indent="0">
              <a:buNone/>
            </a:pPr>
            <a:r>
              <a:rPr lang="en" sz="3600" dirty="0"/>
              <a:t>Resilience: Universal capacity to prevent, minimize or overcome the harmful effects of adversity</a:t>
            </a:r>
          </a:p>
          <a:p>
            <a:endParaRPr lang="en" sz="3600" dirty="0"/>
          </a:p>
          <a:p>
            <a:r>
              <a:rPr lang="es-ES" sz="3600" dirty="0"/>
              <a:t>T</a:t>
            </a:r>
            <a:r>
              <a:rPr lang="en" sz="3600" dirty="0"/>
              <a:t>his will help us with our personal growth</a:t>
            </a:r>
          </a:p>
          <a:p>
            <a:r>
              <a:rPr lang="es-ES" sz="3600" dirty="0"/>
              <a:t>I</a:t>
            </a:r>
            <a:r>
              <a:rPr lang="en" sz="3600" dirty="0"/>
              <a:t>t will enable us to confront stress in a way that promotes:</a:t>
            </a:r>
          </a:p>
          <a:p>
            <a:pPr lvl="1"/>
            <a:r>
              <a:rPr lang="en" sz="3200" dirty="0"/>
              <a:t>Self-confidence</a:t>
            </a:r>
          </a:p>
          <a:p>
            <a:pPr lvl="1"/>
            <a:r>
              <a:rPr lang="en" sz="3200" dirty="0"/>
              <a:t>Social competence</a:t>
            </a:r>
          </a:p>
          <a:p>
            <a:pPr lvl="1"/>
            <a:r>
              <a:rPr lang="en" sz="3200" dirty="0"/>
              <a:t>Responsibility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3615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5496-CF0B-1B49-B77E-EA00D7593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Exercise: How to be aware of our feelings 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20EF4B-0E19-8D4C-BC71-CFF7F2A7BB8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58785" y="1686586"/>
            <a:ext cx="2542144" cy="374337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066FA-DEB5-CD4A-8AA1-D2D3B9347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35625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Questions for self-reflection about self-knowledge: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What makes it difficult?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sz="2800" dirty="0"/>
              <a:t>How can my feelings of impotence manifest in that situation?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ES" sz="2800" dirty="0"/>
              <a:t>H</a:t>
            </a:r>
            <a:r>
              <a:rPr lang="en" sz="2800" dirty="0"/>
              <a:t>ow could I manage my emotions?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34E636-413E-C442-BF40-5C37D55DB77C}"/>
              </a:ext>
            </a:extLst>
          </p:cNvPr>
          <p:cNvSpPr txBox="1"/>
          <p:nvPr/>
        </p:nvSpPr>
        <p:spPr>
          <a:xfrm>
            <a:off x="1175657" y="5670632"/>
            <a:ext cx="3108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</a:t>
            </a:r>
            <a:r>
              <a:rPr lang="en-US" dirty="0"/>
              <a:t>://</a:t>
            </a:r>
            <a:r>
              <a:rPr lang="en-US" dirty="0" err="1"/>
              <a:t>youtu.be</a:t>
            </a:r>
            <a:r>
              <a:rPr lang="en-US" dirty="0"/>
              <a:t>/j2jCPwdgAWs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865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8521C-8A14-984A-9D5C-225534119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OTHER EXERCISE PROPOSALS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9F5EB-0CE6-0544-A092-D0DA85626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IT WOULD BE USEFULL TO PROVIDE A CLINICAL CASE OR EVEN BETTER A PERSONAL EXPERIENCE (IT CAN BE THE TEACHER OR OTHER HEALTH PROFESSIONAL) ABOUT SELF-CARE OR SOMEONE THAT HAVE SUFFERED ANY OF THE SYNDROMES DESCRIBED.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If possible this is the recommended one</a:t>
            </a:r>
          </a:p>
          <a:p>
            <a:r>
              <a:rPr lang="en-US" dirty="0">
                <a:solidFill>
                  <a:srgbClr val="FF0000"/>
                </a:solidFill>
              </a:rPr>
              <a:t>A SELF REFLECTION OF THE STUDENT (WRITTEN OR SHARING A DISCUSSION WITH COLLEAGUES) ON AN END-OF-LIFE PERSONAL CLINICAL EXPERIENCE</a:t>
            </a:r>
          </a:p>
        </p:txBody>
      </p:sp>
    </p:spTree>
    <p:extLst>
      <p:ext uri="{BB962C8B-B14F-4D97-AF65-F5344CB8AC3E}">
        <p14:creationId xmlns:p14="http://schemas.microsoft.com/office/powerpoint/2010/main" val="1801519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1A17F-588D-7042-B123-4FDFEB09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What is happening to PC health professionals?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A468E-1A04-C341-BC1A-F06DBC238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Research has identified various stressors to PC workers: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Constant exposure to death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Inadequate time with dying patients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Growing workload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Inadequate coping with their own emotional response to the dying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Increasing number of deaths</a:t>
            </a:r>
          </a:p>
          <a:p>
            <a:r>
              <a:rPr lang="es-ES" dirty="0"/>
              <a:t>T</a:t>
            </a:r>
            <a:r>
              <a:rPr lang="en" dirty="0"/>
              <a:t>hose stressors leads to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Communication difficulties with dying patients and families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Feelings of grief, depression and guilt</a:t>
            </a:r>
          </a:p>
          <a:p>
            <a:pPr marL="0" indent="0" algn="r">
              <a:buNone/>
            </a:pPr>
            <a:r>
              <a:rPr lang="en" sz="2000" i="1" dirty="0"/>
              <a:t>Kearney MK et al. JAMA 2009; 301: 1155–1164. </a:t>
            </a:r>
          </a:p>
          <a:p>
            <a:pPr marL="0" indent="0">
              <a:buNone/>
            </a:pPr>
            <a:endParaRPr lang="e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764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F59B-EC7B-ED41-82A3-5B3E96C0E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A95EE-5B50-A74B-B69C-FF4312E40C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Burnout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Compassion Fatigue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Compassion Satisfaction</a:t>
            </a:r>
          </a:p>
        </p:txBody>
      </p:sp>
    </p:spTree>
    <p:extLst>
      <p:ext uri="{BB962C8B-B14F-4D97-AF65-F5344CB8AC3E}">
        <p14:creationId xmlns:p14="http://schemas.microsoft.com/office/powerpoint/2010/main" val="3199052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61E21-96AC-454B-A574-3F895D1D2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BURNOUT</a:t>
            </a:r>
            <a:r>
              <a:rPr lang="en-US" dirty="0"/>
              <a:t> (</a:t>
            </a:r>
            <a:r>
              <a:rPr lang="es-ES" altLang="es-ES" dirty="0" err="1"/>
              <a:t>Maslach</a:t>
            </a:r>
            <a:r>
              <a:rPr lang="es-ES" altLang="es-ES" dirty="0"/>
              <a:t> &amp; Jackson 1981)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AC4F7-C967-5648-90E8-C7C4B632A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b="1" dirty="0"/>
              <a:t>Burnout </a:t>
            </a:r>
            <a:r>
              <a:rPr lang="en" dirty="0"/>
              <a:t>is a prolonged response to chronic emotional and interpersonal stressors on the job. It is defined by the three dimensions of exhaustion, cynicism, and professional inefficacy</a:t>
            </a:r>
          </a:p>
          <a:p>
            <a:r>
              <a:rPr lang="en" dirty="0"/>
              <a:t>As a reliably identifiable </a:t>
            </a:r>
            <a:r>
              <a:rPr lang="en" b="1" dirty="0"/>
              <a:t>job stress </a:t>
            </a:r>
            <a:r>
              <a:rPr lang="en" dirty="0"/>
              <a:t>syndrome, burnout clearly places the individual stress experience within a larger organizational context of people's relation to their work</a:t>
            </a:r>
          </a:p>
          <a:p>
            <a:r>
              <a:rPr lang="en" dirty="0"/>
              <a:t>But Burnout </a:t>
            </a:r>
            <a:r>
              <a:rPr lang="en" b="1" dirty="0"/>
              <a:t>impairs both </a:t>
            </a:r>
            <a:r>
              <a:rPr lang="en" dirty="0">
                <a:solidFill>
                  <a:srgbClr val="FF0000"/>
                </a:solidFill>
              </a:rPr>
              <a:t>personal</a:t>
            </a:r>
            <a:r>
              <a:rPr lang="en" dirty="0"/>
              <a:t> and </a:t>
            </a:r>
            <a:r>
              <a:rPr lang="en" dirty="0">
                <a:solidFill>
                  <a:srgbClr val="FF0000"/>
                </a:solidFill>
              </a:rPr>
              <a:t>social</a:t>
            </a:r>
            <a:r>
              <a:rPr lang="en" dirty="0"/>
              <a:t> </a:t>
            </a:r>
            <a:r>
              <a:rPr lang="en" b="1" dirty="0"/>
              <a:t>functioning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486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60D58-97FB-9849-8868-79328BCBE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COMPASSION FATIGUE </a:t>
            </a:r>
            <a:r>
              <a:rPr lang="en-US" dirty="0"/>
              <a:t>(Figley 1995)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69516-BD84-A340-8E5B-D0E582B90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b="1" dirty="0"/>
              <a:t>Compassion Fatigue </a:t>
            </a:r>
            <a:r>
              <a:rPr lang="en" dirty="0"/>
              <a:t>has often been referred to as the emotional </a:t>
            </a:r>
            <a:r>
              <a:rPr lang="en" b="1" dirty="0"/>
              <a:t>“cost of caring”</a:t>
            </a:r>
            <a:r>
              <a:rPr lang="en" dirty="0"/>
              <a:t> for others and has led professionals to abandon their work with traumatized victims in their care. </a:t>
            </a:r>
          </a:p>
          <a:p>
            <a:r>
              <a:rPr lang="en" dirty="0"/>
              <a:t>It is portrayed as </a:t>
            </a:r>
            <a:r>
              <a:rPr lang="en" b="1" dirty="0"/>
              <a:t>a stress response </a:t>
            </a:r>
            <a:r>
              <a:rPr lang="en" dirty="0"/>
              <a:t>that emerges suddenly and without warning and includes a sense of helplessness, isolation and confusion</a:t>
            </a:r>
          </a:p>
          <a:p>
            <a:r>
              <a:rPr lang="en" dirty="0"/>
              <a:t>If not attended to, Compassion Fatigue may lead to </a:t>
            </a:r>
            <a:r>
              <a:rPr lang="en" dirty="0">
                <a:solidFill>
                  <a:srgbClr val="FF0000"/>
                </a:solidFill>
              </a:rPr>
              <a:t>depression and stress-related illnesses</a:t>
            </a:r>
          </a:p>
          <a:p>
            <a:endParaRPr lang="e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18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4603-6A56-1249-B885-2FD5DB24C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COMPASSION SATISFACTION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15848-6959-A042-90D7-CA0251ADB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b="1" dirty="0"/>
              <a:t>Compassion Satisfaction </a:t>
            </a:r>
            <a:r>
              <a:rPr lang="en" dirty="0"/>
              <a:t>stems from the emotional rewards of caring for others in a health care context; clinicians feel a sense of return or incentive by seeing a ‘change for the better’ in patients and families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s-E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" dirty="0"/>
              <a:t>I</a:t>
            </a:r>
            <a:r>
              <a:rPr lang="en" dirty="0"/>
              <a:t>t is a pleasure to help others through what you do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You may feel positively about your colleagues or your ability to contribute to the work setting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" dirty="0"/>
              <a:t>You feel positive the greater good of society through your work with people who need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498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030A52-3DCB-0E4B-A8B1-C17213A01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EC98DD-EF22-D54E-8915-16C293953D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Reducing the types of stresses that lead to Compassion Fatigue and fostering best practices that increase levels of Compassion Satisfaction.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87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377000"/>
            <a:ext cx="10515600" cy="1325563"/>
          </a:xfrm>
        </p:spPr>
        <p:txBody>
          <a:bodyPr/>
          <a:lstStyle/>
          <a:p>
            <a:pPr eaLnBrk="1" hangingPunct="1"/>
            <a:r>
              <a:rPr lang="en-US" altLang="es-ES" b="1" dirty="0"/>
              <a:t>End of life patient care implications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s-ES" dirty="0"/>
              <a:t>Intense affective involvement</a:t>
            </a:r>
          </a:p>
          <a:p>
            <a:r>
              <a:rPr lang="en-US" altLang="es-ES" dirty="0"/>
              <a:t>Confrontation to unanswered questions</a:t>
            </a:r>
          </a:p>
          <a:p>
            <a:r>
              <a:rPr lang="en-US" altLang="es-ES" dirty="0"/>
              <a:t>Emotions and personal feelings present</a:t>
            </a:r>
          </a:p>
          <a:p>
            <a:r>
              <a:rPr lang="en-US" altLang="es-ES" dirty="0"/>
              <a:t>It makes us think and question ourselves:</a:t>
            </a:r>
          </a:p>
          <a:p>
            <a:pPr lvl="1"/>
            <a:r>
              <a:rPr lang="en-US" altLang="es-ES" dirty="0"/>
              <a:t>Our own death</a:t>
            </a:r>
          </a:p>
          <a:p>
            <a:pPr lvl="1"/>
            <a:r>
              <a:rPr lang="en-US" altLang="es-ES" dirty="0"/>
              <a:t>Our vulnerability</a:t>
            </a:r>
          </a:p>
          <a:p>
            <a:pPr lvl="1"/>
            <a:r>
              <a:rPr lang="en-US" altLang="es-ES" dirty="0"/>
              <a:t>Fears</a:t>
            </a:r>
          </a:p>
          <a:p>
            <a:pPr lvl="1"/>
            <a:r>
              <a:rPr lang="en-US" altLang="es-ES" dirty="0"/>
              <a:t>Sense of life and suffering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7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892</Words>
  <Application>Microsoft Office PowerPoint</Application>
  <PresentationFormat>Widescreen</PresentationFormat>
  <Paragraphs>136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Verdana</vt:lpstr>
      <vt:lpstr>Office Theme</vt:lpstr>
      <vt:lpstr>SELF-CARE</vt:lpstr>
      <vt:lpstr>CLASS INDEX</vt:lpstr>
      <vt:lpstr>What is happening to PC health professionals?</vt:lpstr>
      <vt:lpstr>DEFINITIONS</vt:lpstr>
      <vt:lpstr>BURNOUT (Maslach &amp; Jackson 1981)</vt:lpstr>
      <vt:lpstr>COMPASSION FATIGUE (Figley 1995)</vt:lpstr>
      <vt:lpstr>COMPASSION SATISFACTION</vt:lpstr>
      <vt:lpstr>BALANCE</vt:lpstr>
      <vt:lpstr>End of life patient care implications</vt:lpstr>
      <vt:lpstr>Not to deal properly with it leads to </vt:lpstr>
      <vt:lpstr>Feelings of helplessness</vt:lpstr>
      <vt:lpstr>PowerPoint Presentation</vt:lpstr>
      <vt:lpstr>Self care: what can I do?</vt:lpstr>
      <vt:lpstr>Self knowledge</vt:lpstr>
      <vt:lpstr>Feelings of helplessness</vt:lpstr>
      <vt:lpstr>Personal interior work: Understanding myself</vt:lpstr>
      <vt:lpstr>Real Expectations</vt:lpstr>
      <vt:lpstr>Team Work</vt:lpstr>
      <vt:lpstr>Out of the Work (Bruera 2016)</vt:lpstr>
      <vt:lpstr>PowerPoint Presentation</vt:lpstr>
      <vt:lpstr>Results</vt:lpstr>
      <vt:lpstr>We will become resilient professionals</vt:lpstr>
      <vt:lpstr>Exercise: How to be aware of our feelings  </vt:lpstr>
      <vt:lpstr>OTHER EXERCISE PROPOSALS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SELF-CARE</dc:title>
  <dc:creator>anoguera@unav.es</dc:creator>
  <cp:lastModifiedBy>Nicoleta Mitrea</cp:lastModifiedBy>
  <cp:revision>24</cp:revision>
  <dcterms:created xsi:type="dcterms:W3CDTF">2019-05-04T07:59:40Z</dcterms:created>
  <dcterms:modified xsi:type="dcterms:W3CDTF">2019-06-26T09:13:32Z</dcterms:modified>
</cp:coreProperties>
</file>