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34" r:id="rId1"/>
  </p:sldMasterIdLst>
  <p:notesMasterIdLst>
    <p:notesMasterId r:id="rId22"/>
  </p:notesMasterIdLst>
  <p:sldIdLst>
    <p:sldId id="256" r:id="rId2"/>
    <p:sldId id="260" r:id="rId3"/>
    <p:sldId id="261" r:id="rId4"/>
    <p:sldId id="262" r:id="rId5"/>
    <p:sldId id="402" r:id="rId6"/>
    <p:sldId id="263" r:id="rId7"/>
    <p:sldId id="392" r:id="rId8"/>
    <p:sldId id="380" r:id="rId9"/>
    <p:sldId id="391" r:id="rId10"/>
    <p:sldId id="393" r:id="rId11"/>
    <p:sldId id="394" r:id="rId12"/>
    <p:sldId id="401" r:id="rId13"/>
    <p:sldId id="395" r:id="rId14"/>
    <p:sldId id="399" r:id="rId15"/>
    <p:sldId id="354" r:id="rId16"/>
    <p:sldId id="302" r:id="rId17"/>
    <p:sldId id="333" r:id="rId18"/>
    <p:sldId id="378" r:id="rId19"/>
    <p:sldId id="396" r:id="rId20"/>
    <p:sldId id="398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BF927"/>
    <a:srgbClr val="F7AE20"/>
    <a:srgbClr val="ED7324"/>
    <a:srgbClr val="DC0063"/>
    <a:srgbClr val="0064A0"/>
    <a:srgbClr val="771D82"/>
    <a:srgbClr val="288ABA"/>
    <a:srgbClr val="131D82"/>
    <a:srgbClr val="8CBE42"/>
    <a:srgbClr val="AA05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779" autoAdjust="0"/>
    <p:restoredTop sz="95195" autoAdjust="0"/>
  </p:normalViewPr>
  <p:slideViewPr>
    <p:cSldViewPr>
      <p:cViewPr>
        <p:scale>
          <a:sx n="114" d="100"/>
          <a:sy n="114" d="100"/>
        </p:scale>
        <p:origin x="-1488" y="-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4122"/>
    </p:cViewPr>
  </p:sorterViewPr>
  <p:gridSpacing cx="81011" cy="81011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media/image1.jpeg>
</file>

<file path=ppt/media/image2.png>
</file>

<file path=ppt/media/image3.png>
</file>

<file path=ppt/media/image4.jpe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o-RO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6D0CC67-DFE1-4C0C-8078-8596DB2A2992}" type="datetimeFigureOut">
              <a:rPr lang="ro-RO" smtClean="0"/>
              <a:pPr/>
              <a:t>19.02.2020</a:t>
            </a:fld>
            <a:endParaRPr lang="ro-RO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o-RO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5E8017-5B28-4EED-8961-D26429F9D32D}" type="slidenum">
              <a:rPr lang="ro-RO" smtClean="0"/>
              <a:pPr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6196426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842CD987-D5F0-423A-B571-656612AAA3E1}" type="datetimeFigureOut">
              <a:rPr lang="en-US" smtClean="0"/>
              <a:pPr/>
              <a:t>2/19/2020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35A3DBB-FBA3-4A4C-B7D7-E60F12564F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16206" y="902792"/>
            <a:ext cx="7886700" cy="85404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60078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1027" name="Picture 3" descr="\\DATARO\Departamente\PR Programe\0 PROIECTE HOSPICE\1_IN DERULARE\Erasmus+2017\Implementare\Vizibilitate\EU flag-Erasmus+_vect_POS.jpg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6214571" y="0"/>
            <a:ext cx="2929429" cy="836647"/>
          </a:xfrm>
          <a:prstGeom prst="rect">
            <a:avLst/>
          </a:prstGeom>
          <a:noFill/>
        </p:spPr>
      </p:pic>
      <p:grpSp>
        <p:nvGrpSpPr>
          <p:cNvPr id="11" name="Group 10"/>
          <p:cNvGrpSpPr/>
          <p:nvPr userDrawn="1"/>
        </p:nvGrpSpPr>
        <p:grpSpPr>
          <a:xfrm>
            <a:off x="8460432" y="6237312"/>
            <a:ext cx="216000" cy="216000"/>
            <a:chOff x="2772000" y="1932221"/>
            <a:chExt cx="2340000" cy="2340000"/>
          </a:xfrm>
        </p:grpSpPr>
        <p:sp>
          <p:nvSpPr>
            <p:cNvPr id="12" name="Rectangle 11"/>
            <p:cNvSpPr/>
            <p:nvPr/>
          </p:nvSpPr>
          <p:spPr>
            <a:xfrm>
              <a:off x="2772000" y="1932221"/>
              <a:ext cx="2340000" cy="2340000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bg2">
                      <a:lumMod val="75000"/>
                    </a:schemeClr>
                  </a:solidFill>
                </a:ln>
                <a:solidFill>
                  <a:schemeClr val="tx1"/>
                </a:solidFill>
              </a:endParaRP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3546000" y="2706221"/>
              <a:ext cx="792000" cy="792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bg2">
                      <a:lumMod val="75000"/>
                    </a:schemeClr>
                  </a:solidFill>
                </a:ln>
                <a:solidFill>
                  <a:schemeClr val="tx1"/>
                </a:solidFill>
              </a:endParaRPr>
            </a:p>
          </p:txBody>
        </p:sp>
      </p:grp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3A7C8008-0EC7-4D62-A17E-991F8C392106}"/>
              </a:ext>
            </a:extLst>
          </p:cNvPr>
          <p:cNvPicPr>
            <a:picLocks noChangeAspect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190476" cy="8666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27347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5" r:id="rId1"/>
    <p:sldLayoutId id="2147483836" r:id="rId2"/>
    <p:sldLayoutId id="2147483837" r:id="rId3"/>
    <p:sldLayoutId id="2147483838" r:id="rId4"/>
    <p:sldLayoutId id="2147483839" r:id="rId5"/>
    <p:sldLayoutId id="2147483840" r:id="rId6"/>
    <p:sldLayoutId id="2147483841" r:id="rId7"/>
    <p:sldLayoutId id="2147483842" r:id="rId8"/>
    <p:sldLayoutId id="2147483843" r:id="rId9"/>
    <p:sldLayoutId id="2147483844" r:id="rId10"/>
    <p:sldLayoutId id="214748384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Gill Sans MT" pitchFamily="34" charset="0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/>
        <a:buChar char="•"/>
        <a:defRPr sz="210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80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50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Gill Sans MT" pitchFamily="34" charset="0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who.int/news-room/fact-sheets/detail/palliative-care" TargetMode="Externa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hyperlink" Target="http://spcare.bmj.com/content/early/2014/01/16/bmjspcare-2013-000551.short?rss=1" TargetMode="Externa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NkmzfNDhxx8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who.int/cancer/palliative/definition/en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ttW8pxF__g4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virtualhospice.ca/en_US/Main+Site+Navigation/Home/For+Professionals/For+Professionals/The+Exchange/Current/The+Bow+Tie+Model+of+21st+Century+Palliative+Care.aspx" TargetMode="External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8064388" y="5857924"/>
            <a:ext cx="216000" cy="2160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8135834" y="592937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6624228" y="5857924"/>
            <a:ext cx="216000" cy="216000"/>
          </a:xfrm>
          <a:prstGeom prst="rect">
            <a:avLst/>
          </a:prstGeom>
          <a:solidFill>
            <a:srgbClr val="DC006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6695674" y="592937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8064388" y="4417764"/>
            <a:ext cx="216000" cy="216000"/>
          </a:xfrm>
          <a:prstGeom prst="rect">
            <a:avLst/>
          </a:prstGeom>
          <a:solidFill>
            <a:srgbClr val="771D8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8135834" y="448921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5184068" y="5857924"/>
            <a:ext cx="216000" cy="216000"/>
          </a:xfrm>
          <a:prstGeom prst="rect">
            <a:avLst/>
          </a:prstGeom>
          <a:solidFill>
            <a:srgbClr val="ED732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5255514" y="592937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624228" y="4417764"/>
            <a:ext cx="216000" cy="216000"/>
          </a:xfrm>
          <a:prstGeom prst="rect">
            <a:avLst/>
          </a:prstGeom>
          <a:solidFill>
            <a:srgbClr val="0064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695674" y="448921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8064388" y="2977604"/>
            <a:ext cx="216000" cy="216000"/>
          </a:xfrm>
          <a:prstGeom prst="rect">
            <a:avLst/>
          </a:prstGeom>
          <a:solidFill>
            <a:srgbClr val="F7AE2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8135834" y="3049050"/>
            <a:ext cx="73108" cy="731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bg2">
                    <a:lumMod val="75000"/>
                  </a:schemeClr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764483" y="2294846"/>
            <a:ext cx="6966947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altLang="en-US" sz="5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 pitchFamily="34" charset="0"/>
              </a:rPr>
              <a:t>Palliative care  </a:t>
            </a:r>
          </a:p>
          <a:p>
            <a:pPr algn="r"/>
            <a:r>
              <a:rPr lang="en-GB" altLang="en-US" sz="5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 pitchFamily="34" charset="0"/>
              </a:rPr>
              <a:t>as an integrated </a:t>
            </a:r>
          </a:p>
          <a:p>
            <a:pPr algn="r"/>
            <a:r>
              <a:rPr lang="en-GB" altLang="en-US" sz="5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 pitchFamily="34" charset="0"/>
              </a:rPr>
              <a:t>medical discipline</a:t>
            </a:r>
            <a:endParaRPr lang="en-US" sz="5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ill Sans MT" pitchFamily="34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845494" y="4563154"/>
            <a:ext cx="3600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600" dirty="0">
              <a:latin typeface="Gill Sans MT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501179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>
            <a:extLst>
              <a:ext uri="{FF2B5EF4-FFF2-40B4-BE49-F238E27FC236}">
                <a16:creationId xmlns:a16="http://schemas.microsoft.com/office/drawing/2014/main" xmlns="" id="{B579157E-0BCA-459F-AAD0-786C2A4404D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616206" y="902792"/>
            <a:ext cx="7886700" cy="854041"/>
          </a:xfrm>
        </p:spPr>
        <p:txBody>
          <a:bodyPr/>
          <a:lstStyle/>
          <a:p>
            <a:pPr eaLnBrk="1" hangingPunct="1">
              <a:defRPr/>
            </a:pPr>
            <a:r>
              <a:rPr lang="ro-RO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Principles of palliative care?</a:t>
            </a:r>
            <a:endParaRPr lang="en-US" sz="36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7" name="Content Placeholder 2">
            <a:extLst>
              <a:ext uri="{FF2B5EF4-FFF2-40B4-BE49-F238E27FC236}">
                <a16:creationId xmlns:a16="http://schemas.microsoft.com/office/drawing/2014/main" xmlns="" id="{FFA8C5AC-9BA4-4C05-8E1A-F0D1CC1C0CCA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440439" y="1970802"/>
            <a:ext cx="8424862" cy="4752975"/>
          </a:xfrm>
        </p:spPr>
        <p:txBody>
          <a:bodyPr>
            <a:normAutofit/>
          </a:bodyPr>
          <a:lstStyle/>
          <a:p>
            <a:pPr marL="457200" indent="-457200" eaLnBrk="1" hangingPunct="1">
              <a:spcBef>
                <a:spcPct val="0"/>
              </a:spcBef>
              <a:spcAft>
                <a:spcPts val="600"/>
              </a:spcAft>
              <a:buFont typeface="Verdana" panose="020B0604030504040204" pitchFamily="34" charset="0"/>
              <a:buAutoNum type="arabicPeriod"/>
            </a:pPr>
            <a:r>
              <a:rPr lang="ro-RO" altLang="en-US" sz="2800" dirty="0">
                <a:latin typeface="+mn-lt"/>
              </a:rPr>
              <a:t>Treats the patient, not the disease;</a:t>
            </a:r>
            <a:endParaRPr lang="en-US" altLang="en-US" sz="2800" dirty="0">
              <a:latin typeface="+mn-lt"/>
            </a:endParaRPr>
          </a:p>
          <a:p>
            <a:pPr marL="457200" indent="-457200" eaLnBrk="1" hangingPunct="1">
              <a:spcBef>
                <a:spcPct val="0"/>
              </a:spcBef>
              <a:spcAft>
                <a:spcPts val="600"/>
              </a:spcAft>
              <a:buFont typeface="Verdana" panose="020B0604030504040204" pitchFamily="34" charset="0"/>
              <a:buAutoNum type="arabicPeriod"/>
            </a:pPr>
            <a:r>
              <a:rPr lang="ro-RO" altLang="en-US" sz="2800" dirty="0">
                <a:latin typeface="+mn-lt"/>
              </a:rPr>
              <a:t>Improves the quality of life;</a:t>
            </a:r>
            <a:endParaRPr lang="ro-RO" altLang="en-US" sz="2800" b="1" u="sng" dirty="0">
              <a:latin typeface="+mn-lt"/>
            </a:endParaRPr>
          </a:p>
          <a:p>
            <a:pPr marL="457200" indent="-457200" eaLnBrk="1" hangingPunct="1">
              <a:spcBef>
                <a:spcPct val="0"/>
              </a:spcBef>
              <a:spcAft>
                <a:spcPts val="600"/>
              </a:spcAft>
              <a:buFont typeface="Verdana" panose="020B0604030504040204" pitchFamily="34" charset="0"/>
              <a:buAutoNum type="arabicPeriod"/>
            </a:pPr>
            <a:r>
              <a:rPr lang="en-GB" sz="2800" dirty="0">
                <a:latin typeface="+mn-lt"/>
              </a:rPr>
              <a:t>Affirms life and regards dying as a normal process</a:t>
            </a:r>
            <a:r>
              <a:rPr lang="ro-RO" sz="2800" dirty="0">
                <a:latin typeface="+mn-lt"/>
              </a:rPr>
              <a:t>;</a:t>
            </a:r>
            <a:endParaRPr lang="en-GB" sz="2800" dirty="0">
              <a:latin typeface="+mn-lt"/>
            </a:endParaRPr>
          </a:p>
          <a:p>
            <a:pPr marL="457200" indent="-457200">
              <a:spcBef>
                <a:spcPct val="0"/>
              </a:spcBef>
              <a:spcAft>
                <a:spcPts val="600"/>
              </a:spcAft>
              <a:buFont typeface="Verdana" panose="020B0604030504040204" pitchFamily="34" charset="0"/>
              <a:buAutoNum type="arabicPeriod"/>
            </a:pPr>
            <a:r>
              <a:rPr lang="en-GB" sz="2800" dirty="0">
                <a:latin typeface="+mn-lt"/>
              </a:rPr>
              <a:t>Neither hastens nor postpones death</a:t>
            </a:r>
            <a:r>
              <a:rPr lang="en-US" altLang="en-US" sz="2800" dirty="0">
                <a:latin typeface="+mn-lt"/>
              </a:rPr>
              <a:t>[…]</a:t>
            </a:r>
          </a:p>
          <a:p>
            <a:pPr marL="457200" indent="-457200" eaLnBrk="1" hangingPunct="1">
              <a:spcBef>
                <a:spcPct val="0"/>
              </a:spcBef>
              <a:spcAft>
                <a:spcPts val="600"/>
              </a:spcAft>
              <a:buFont typeface="Verdana" panose="020B0604030504040204" pitchFamily="34" charset="0"/>
              <a:buAutoNum type="arabicPeriod"/>
            </a:pPr>
            <a:r>
              <a:rPr lang="en-US" altLang="en-US" sz="2800" dirty="0">
                <a:latin typeface="+mn-lt"/>
              </a:rPr>
              <a:t>Consider</a:t>
            </a:r>
            <a:r>
              <a:rPr lang="ro-RO" altLang="en-US" sz="2800" dirty="0">
                <a:latin typeface="+mn-lt"/>
              </a:rPr>
              <a:t>s the patient and the family as a unit of care;</a:t>
            </a:r>
            <a:endParaRPr lang="en-US" altLang="en-US" sz="2800" dirty="0">
              <a:latin typeface="+mn-lt"/>
            </a:endParaRPr>
          </a:p>
          <a:p>
            <a:pPr marL="457200" indent="-457200" eaLnBrk="1" hangingPunct="1">
              <a:spcBef>
                <a:spcPct val="0"/>
              </a:spcBef>
              <a:spcAft>
                <a:spcPts val="600"/>
              </a:spcAft>
              <a:buFont typeface="Verdana" panose="020B0604030504040204" pitchFamily="34" charset="0"/>
              <a:buAutoNum type="arabicPeriod"/>
            </a:pPr>
            <a:r>
              <a:rPr lang="ro-RO" altLang="en-US" sz="2800" dirty="0">
                <a:latin typeface="+mn-lt"/>
              </a:rPr>
              <a:t>Provides holistic care, in interdisciplinary team;</a:t>
            </a:r>
          </a:p>
          <a:p>
            <a:pPr marL="457200" indent="-457200" eaLnBrk="1" hangingPunct="1">
              <a:spcBef>
                <a:spcPct val="0"/>
              </a:spcBef>
              <a:spcAft>
                <a:spcPts val="600"/>
              </a:spcAft>
              <a:buFont typeface="Verdana" panose="020B0604030504040204" pitchFamily="34" charset="0"/>
              <a:buAutoNum type="arabicPeriod"/>
            </a:pPr>
            <a:r>
              <a:rPr lang="ro-RO" altLang="en-US" sz="2800" dirty="0">
                <a:latin typeface="+mn-lt"/>
              </a:rPr>
              <a:t>Supports the family during the patient</a:t>
            </a:r>
            <a:r>
              <a:rPr lang="en-GB" altLang="en-US" sz="2800" dirty="0">
                <a:latin typeface="+mn-lt"/>
              </a:rPr>
              <a:t>’s illness and during the bereavement time</a:t>
            </a:r>
            <a:r>
              <a:rPr lang="ro-RO" altLang="en-US" sz="2800" dirty="0">
                <a:latin typeface="+mn-lt"/>
              </a:rPr>
              <a:t>.</a:t>
            </a:r>
            <a:endParaRPr lang="en-US" altLang="en-US" sz="2800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97579121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9823A4F6-7265-4A47-A893-B5811B9AD8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Who needs palliative care</a:t>
            </a:r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xmlns="" id="{2578A3E4-EBFD-49AE-9007-CE88035A136C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395287" y="1970802"/>
            <a:ext cx="8353425" cy="453707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en-US" sz="3000" b="1" dirty="0">
                <a:latin typeface="Calibri" panose="020F0502020204030204" pitchFamily="34" charset="0"/>
              </a:rPr>
              <a:t>Patients with:</a:t>
            </a:r>
          </a:p>
          <a:p>
            <a:r>
              <a:rPr lang="en-US" altLang="en-US" sz="3000" dirty="0">
                <a:latin typeface="Calibri" panose="020F0502020204030204" pitchFamily="34" charset="0"/>
              </a:rPr>
              <a:t>Cancer</a:t>
            </a:r>
          </a:p>
          <a:p>
            <a:r>
              <a:rPr lang="en-US" altLang="en-US" sz="3000" dirty="0">
                <a:latin typeface="Calibri" panose="020F0502020204030204" pitchFamily="34" charset="0"/>
              </a:rPr>
              <a:t>Progressive neurological conditions</a:t>
            </a:r>
          </a:p>
          <a:p>
            <a:r>
              <a:rPr lang="en-US" altLang="en-US" sz="3000" dirty="0">
                <a:latin typeface="Calibri" panose="020F0502020204030204" pitchFamily="34" charset="0"/>
              </a:rPr>
              <a:t>Chronic organ failure (cardiac, </a:t>
            </a:r>
            <a:r>
              <a:rPr lang="en-US" altLang="en-US" sz="3000" dirty="0" err="1">
                <a:latin typeface="Calibri" panose="020F0502020204030204" pitchFamily="34" charset="0"/>
              </a:rPr>
              <a:t>renale</a:t>
            </a:r>
            <a:r>
              <a:rPr lang="en-US" altLang="en-US" sz="3000" dirty="0">
                <a:latin typeface="Calibri" panose="020F0502020204030204" pitchFamily="34" charset="0"/>
              </a:rPr>
              <a:t>, liver)</a:t>
            </a:r>
          </a:p>
          <a:p>
            <a:r>
              <a:rPr lang="en-US" altLang="en-US" sz="3000" dirty="0">
                <a:latin typeface="Calibri" panose="020F0502020204030204" pitchFamily="34" charset="0"/>
              </a:rPr>
              <a:t>Lung diseases in advanced stages</a:t>
            </a:r>
          </a:p>
          <a:p>
            <a:r>
              <a:rPr lang="en-US" altLang="en-US" sz="3000" dirty="0">
                <a:latin typeface="Calibri" panose="020F0502020204030204" pitchFamily="34" charset="0"/>
              </a:rPr>
              <a:t>HIV/AIDS</a:t>
            </a:r>
          </a:p>
          <a:p>
            <a:r>
              <a:rPr lang="en-US" altLang="en-US" sz="3000" dirty="0">
                <a:latin typeface="Calibri" panose="020F0502020204030204" pitchFamily="34" charset="0"/>
              </a:rPr>
              <a:t>Severe pediatric congenital diseases</a:t>
            </a:r>
          </a:p>
          <a:p>
            <a:r>
              <a:rPr lang="en-US" altLang="en-US" sz="3000" dirty="0">
                <a:latin typeface="Calibri" panose="020F0502020204030204" pitchFamily="34" charset="0"/>
              </a:rPr>
              <a:t>Other life-limiting/chronic progressive conditions and rare diseases</a:t>
            </a:r>
          </a:p>
          <a:p>
            <a:pPr>
              <a:buFontTx/>
              <a:buNone/>
            </a:pPr>
            <a:endParaRPr lang="en-US" altLang="en-US" sz="3000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40255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7FEB5A74-58A0-40D5-9062-EA52023349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97406" y="1646758"/>
            <a:ext cx="4072083" cy="4600782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sz="2800" b="1" dirty="0"/>
              <a:t>UK, 1900</a:t>
            </a:r>
          </a:p>
          <a:p>
            <a:pPr marL="0" indent="0">
              <a:buNone/>
            </a:pPr>
            <a:r>
              <a:rPr lang="en-GB" sz="2800" b="1" u="sng" dirty="0"/>
              <a:t>Age at death</a:t>
            </a:r>
            <a:r>
              <a:rPr lang="ro-RO" sz="2800" b="1" u="sng" dirty="0"/>
              <a:t>: </a:t>
            </a:r>
            <a:r>
              <a:rPr lang="en-GB" sz="4400" dirty="0"/>
              <a:t>46</a:t>
            </a:r>
            <a:endParaRPr lang="en-GB" sz="2800" dirty="0"/>
          </a:p>
          <a:p>
            <a:pPr marL="0" indent="0">
              <a:buNone/>
            </a:pPr>
            <a:r>
              <a:rPr lang="en-GB" sz="2800" b="1" u="sng" dirty="0"/>
              <a:t>Top 3 causes of death</a:t>
            </a:r>
          </a:p>
          <a:p>
            <a:pPr marL="0" indent="0">
              <a:buNone/>
            </a:pPr>
            <a:r>
              <a:rPr lang="en-GB" sz="2800" dirty="0"/>
              <a:t>1. Infectious diseases</a:t>
            </a:r>
          </a:p>
          <a:p>
            <a:pPr marL="0" indent="0">
              <a:buNone/>
            </a:pPr>
            <a:r>
              <a:rPr lang="en-GB" sz="2800" dirty="0"/>
              <a:t>2. Accident</a:t>
            </a:r>
          </a:p>
          <a:p>
            <a:pPr marL="0" indent="0">
              <a:buNone/>
            </a:pPr>
            <a:r>
              <a:rPr lang="en-GB" sz="2800" dirty="0"/>
              <a:t>3. Childbirth</a:t>
            </a:r>
            <a:endParaRPr lang="ro-RO" sz="2800" dirty="0"/>
          </a:p>
          <a:p>
            <a:pPr marL="0" indent="0">
              <a:buNone/>
            </a:pPr>
            <a:endParaRPr lang="en-GB" sz="2800" dirty="0"/>
          </a:p>
          <a:p>
            <a:pPr marL="0" indent="0">
              <a:buNone/>
            </a:pPr>
            <a:r>
              <a:rPr lang="en-GB" sz="2800" b="1" u="sng" dirty="0"/>
              <a:t>Disability before death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GB" sz="2800" dirty="0"/>
              <a:t>Not much</a:t>
            </a:r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xmlns="" id="{7EA13800-3BAE-4FEC-9C78-15BC5DFF9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16206" y="902792"/>
            <a:ext cx="7886700" cy="854041"/>
          </a:xfrm>
        </p:spPr>
        <p:txBody>
          <a:bodyPr>
            <a:normAutofit fontScale="90000"/>
          </a:bodyPr>
          <a:lstStyle/>
          <a:p>
            <a:r>
              <a:rPr lang="en-GB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Pattern of dying</a:t>
            </a:r>
            <a:r>
              <a:rPr lang="ro-RO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– changed over a century</a:t>
            </a:r>
            <a:endParaRPr lang="en-GB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Content Placeholder 2">
            <a:extLst>
              <a:ext uri="{FF2B5EF4-FFF2-40B4-BE49-F238E27FC236}">
                <a16:creationId xmlns:a16="http://schemas.microsoft.com/office/drawing/2014/main" xmlns="" id="{96825AE5-CC58-41E6-AAFC-54C8CC5FFC4E}"/>
              </a:ext>
            </a:extLst>
          </p:cNvPr>
          <p:cNvSpPr txBox="1">
            <a:spLocks/>
          </p:cNvSpPr>
          <p:nvPr/>
        </p:nvSpPr>
        <p:spPr>
          <a:xfrm>
            <a:off x="4409978" y="1646758"/>
            <a:ext cx="4477137" cy="4600782"/>
          </a:xfrm>
          <a:prstGeom prst="rect">
            <a:avLst/>
          </a:prstGeom>
          <a:solidFill>
            <a:srgbClr val="DBF927"/>
          </a:solidFill>
        </p:spPr>
        <p:txBody>
          <a:bodyPr vert="horz" lIns="91440" tIns="45720" rIns="91440" bIns="45720" rtlCol="0">
            <a:norm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/>
              <a:buChar char="•"/>
              <a:defRPr sz="21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8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/>
              <a:buNone/>
            </a:pPr>
            <a:r>
              <a:rPr lang="en-GB" sz="2800" b="1" dirty="0"/>
              <a:t>UK, 2010</a:t>
            </a:r>
          </a:p>
          <a:p>
            <a:pPr marL="0" indent="0">
              <a:buFont typeface="Arial"/>
              <a:buNone/>
            </a:pPr>
            <a:r>
              <a:rPr lang="en-GB" sz="2800" b="1" u="sng" dirty="0"/>
              <a:t>Age at death</a:t>
            </a:r>
            <a:r>
              <a:rPr lang="ro-RO" sz="2800" b="1" u="sng" dirty="0"/>
              <a:t>: </a:t>
            </a:r>
            <a:r>
              <a:rPr lang="en-GB" sz="4400" dirty="0"/>
              <a:t>80</a:t>
            </a:r>
          </a:p>
          <a:p>
            <a:pPr marL="0" indent="0">
              <a:buFont typeface="Arial"/>
              <a:buNone/>
            </a:pPr>
            <a:r>
              <a:rPr lang="en-GB" sz="2800" b="1" u="sng" dirty="0"/>
              <a:t>Top 3 causes of death</a:t>
            </a:r>
          </a:p>
          <a:p>
            <a:pPr marL="0" indent="0">
              <a:buFont typeface="Arial"/>
              <a:buNone/>
            </a:pPr>
            <a:r>
              <a:rPr lang="en-GB" sz="2800" dirty="0"/>
              <a:t>1. Cancer</a:t>
            </a:r>
          </a:p>
          <a:p>
            <a:pPr marL="0" indent="0">
              <a:buFont typeface="Arial"/>
              <a:buNone/>
            </a:pPr>
            <a:r>
              <a:rPr lang="en-GB" sz="2800" dirty="0"/>
              <a:t>2. Organ failure</a:t>
            </a:r>
          </a:p>
          <a:p>
            <a:pPr marL="0" indent="0">
              <a:buFont typeface="Arial"/>
              <a:buNone/>
            </a:pPr>
            <a:r>
              <a:rPr lang="en-GB" sz="2800" dirty="0"/>
              <a:t>3. Frailty/Dementia</a:t>
            </a:r>
            <a:endParaRPr lang="ro-RO" sz="2800" dirty="0"/>
          </a:p>
          <a:p>
            <a:pPr marL="0" indent="0">
              <a:buFont typeface="Arial"/>
              <a:buNone/>
            </a:pPr>
            <a:endParaRPr lang="en-GB" sz="2800" dirty="0"/>
          </a:p>
          <a:p>
            <a:pPr marL="0" indent="0">
              <a:buFont typeface="Arial"/>
              <a:buNone/>
            </a:pPr>
            <a:r>
              <a:rPr lang="en-GB" sz="2800" b="1" u="sng" dirty="0"/>
              <a:t>Disability before death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ro-RO" sz="2800" dirty="0"/>
              <a:t>Long time (months to years)</a:t>
            </a:r>
            <a:endParaRPr lang="en-GB" sz="2800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066E60F8-94D4-4EAF-8F35-5B19C9983C7B}"/>
              </a:ext>
            </a:extLst>
          </p:cNvPr>
          <p:cNvSpPr/>
          <p:nvPr/>
        </p:nvSpPr>
        <p:spPr>
          <a:xfrm>
            <a:off x="3518857" y="6247540"/>
            <a:ext cx="480484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dirty="0"/>
              <a:t>Source: Murray, S. A et al. BMJ 2008;336:958-959</a:t>
            </a:r>
          </a:p>
        </p:txBody>
      </p:sp>
    </p:spTree>
    <p:extLst>
      <p:ext uri="{BB962C8B-B14F-4D97-AF65-F5344CB8AC3E}">
        <p14:creationId xmlns:p14="http://schemas.microsoft.com/office/powerpoint/2010/main" val="306341168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5D7FCDE-3C15-458A-AB13-FC928665CA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Palliative care and the disease trajectory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A3909A4F-1DF7-47FD-8C59-CDBED103D02A}"/>
              </a:ext>
            </a:extLst>
          </p:cNvPr>
          <p:cNvSpPr txBox="1">
            <a:spLocks noChangeArrowheads="1"/>
          </p:cNvSpPr>
          <p:nvPr/>
        </p:nvSpPr>
        <p:spPr>
          <a:xfrm>
            <a:off x="197406" y="1756833"/>
            <a:ext cx="8532870" cy="46065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/>
              <a:buChar char="•"/>
              <a:defRPr sz="21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8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176213" lvl="1" indent="0">
              <a:buFont typeface="Wingdings" panose="05000000000000000000" pitchFamily="2" charset="2"/>
              <a:buNone/>
              <a:defRPr/>
            </a:pPr>
            <a:r>
              <a:rPr lang="en-US" sz="2600" dirty="0"/>
              <a:t>Concept that helps understanding the experience and the specific needs of care towards the end of life and the share of palliative care along the illness progression.</a:t>
            </a:r>
            <a:endParaRPr lang="ro-RO" sz="2600" dirty="0"/>
          </a:p>
          <a:p>
            <a:pPr marL="176213" lvl="1" indent="0">
              <a:buFont typeface="Wingdings" panose="05000000000000000000" pitchFamily="2" charset="2"/>
              <a:buNone/>
              <a:defRPr/>
            </a:pPr>
            <a:endParaRPr lang="en-US" sz="2600" dirty="0"/>
          </a:p>
          <a:p>
            <a:pPr marL="457200" lvl="1" indent="0">
              <a:buFont typeface="Wingdings" panose="05000000000000000000" pitchFamily="2" charset="2"/>
              <a:buNone/>
              <a:defRPr/>
            </a:pPr>
            <a:r>
              <a:rPr lang="en-US" sz="2600" b="1" u="sng" dirty="0"/>
              <a:t>3 types of trajectories:</a:t>
            </a:r>
          </a:p>
          <a:p>
            <a:pPr marL="971550" lvl="1" indent="-514350">
              <a:buFont typeface="Wingdings" panose="05000000000000000000" pitchFamily="2" charset="2"/>
              <a:buAutoNum type="arabicPeriod"/>
              <a:defRPr/>
            </a:pPr>
            <a:r>
              <a:rPr lang="en-US" sz="2600" dirty="0"/>
              <a:t>Short period of decline before the end</a:t>
            </a:r>
          </a:p>
          <a:p>
            <a:pPr marL="971550" lvl="1" indent="-514350">
              <a:buFont typeface="Wingdings" panose="05000000000000000000" pitchFamily="2" charset="2"/>
              <a:buAutoNum type="arabicPeriod"/>
              <a:defRPr/>
            </a:pPr>
            <a:r>
              <a:rPr lang="en-US" sz="2600" dirty="0"/>
              <a:t>Long period of decline, with occasional crises and recovery</a:t>
            </a:r>
            <a:endParaRPr lang="en-US" sz="2600" b="1" u="sng" dirty="0"/>
          </a:p>
          <a:p>
            <a:pPr marL="971550" lvl="1" indent="-514350">
              <a:buFont typeface="Wingdings" panose="05000000000000000000" pitchFamily="2" charset="2"/>
              <a:buAutoNum type="arabicPeriod"/>
              <a:defRPr/>
            </a:pPr>
            <a:r>
              <a:rPr lang="en-US" sz="2600" dirty="0"/>
              <a:t>Years lo</a:t>
            </a:r>
            <a:r>
              <a:rPr lang="ro-RO" sz="2600" dirty="0"/>
              <a:t>n</a:t>
            </a:r>
            <a:r>
              <a:rPr lang="en-US" sz="2600" dirty="0"/>
              <a:t>g period of steady decline before the end</a:t>
            </a:r>
          </a:p>
          <a:p>
            <a:pPr marL="971550" lvl="1" indent="-514350">
              <a:buFont typeface="Wingdings" panose="05000000000000000000" pitchFamily="2" charset="2"/>
              <a:buAutoNum type="arabicPeriod"/>
              <a:defRPr/>
            </a:pPr>
            <a:endParaRPr lang="en-US" sz="2600" dirty="0"/>
          </a:p>
          <a:p>
            <a:pPr marL="457200" lvl="1" indent="0" algn="r">
              <a:buFont typeface="Wingdings" panose="05000000000000000000" pitchFamily="2" charset="2"/>
              <a:buNone/>
              <a:defRPr/>
            </a:pPr>
            <a:r>
              <a:rPr lang="en-US" dirty="0"/>
              <a:t>(Source: Glasser, Strauss, Chronic Illness. Impact and intervention, Jones and Bartlett Learning, 8th Edition, 2003)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2476989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5D7FCDE-3C15-458A-AB13-FC928665CA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895426"/>
            <a:ext cx="7886700" cy="854041"/>
          </a:xfrm>
        </p:spPr>
        <p:txBody>
          <a:bodyPr/>
          <a:lstStyle/>
          <a:p>
            <a:r>
              <a:rPr lang="en-GB" sz="3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Palliative care and the disease trajectory</a:t>
            </a:r>
          </a:p>
        </p:txBody>
      </p:sp>
      <p:pic>
        <p:nvPicPr>
          <p:cNvPr id="1026" name="Picture 2" descr="Image result for illness trajectory in palliative care">
            <a:extLst>
              <a:ext uri="{FF2B5EF4-FFF2-40B4-BE49-F238E27FC236}">
                <a16:creationId xmlns:a16="http://schemas.microsoft.com/office/drawing/2014/main" xmlns="" id="{370D0B4A-DB66-421F-BCCE-5F0730E8604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5494" y="1749467"/>
            <a:ext cx="7372001" cy="421310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7478861D-D22A-44C8-BCC3-5AF7A8BAD4A1}"/>
              </a:ext>
            </a:extLst>
          </p:cNvPr>
          <p:cNvSpPr/>
          <p:nvPr/>
        </p:nvSpPr>
        <p:spPr>
          <a:xfrm>
            <a:off x="3599868" y="6002068"/>
            <a:ext cx="480484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dirty="0"/>
              <a:t>Source: Murray, S. A et al. BMJ 2008;336:958-959</a:t>
            </a:r>
          </a:p>
        </p:txBody>
      </p:sp>
    </p:spTree>
    <p:extLst>
      <p:ext uri="{BB962C8B-B14F-4D97-AF65-F5344CB8AC3E}">
        <p14:creationId xmlns:p14="http://schemas.microsoft.com/office/powerpoint/2010/main" val="365218686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Up Arrow 19">
            <a:extLst>
              <a:ext uri="{FF2B5EF4-FFF2-40B4-BE49-F238E27FC236}">
                <a16:creationId xmlns:a16="http://schemas.microsoft.com/office/drawing/2014/main" xmlns="" id="{6E1CB5B3-3085-4A80-A3FE-4F751EAD3AB0}"/>
              </a:ext>
            </a:extLst>
          </p:cNvPr>
          <p:cNvSpPr>
            <a:spLocks noChangeArrowheads="1"/>
          </p:cNvSpPr>
          <p:nvPr/>
        </p:nvSpPr>
        <p:spPr bwMode="auto">
          <a:xfrm rot="2048163">
            <a:off x="6637338" y="3933825"/>
            <a:ext cx="1150937" cy="2066925"/>
          </a:xfrm>
          <a:prstGeom prst="upArrow">
            <a:avLst>
              <a:gd name="adj1" fmla="val 50000"/>
              <a:gd name="adj2" fmla="val 50076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marL="1600200" indent="-2286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buFontTx/>
              <a:buChar char="–"/>
            </a:pPr>
            <a:endParaRPr lang="en-US" altLang="en-US" sz="2000"/>
          </a:p>
        </p:txBody>
      </p:sp>
      <p:sp>
        <p:nvSpPr>
          <p:cNvPr id="16387" name="Up Arrow 20">
            <a:extLst>
              <a:ext uri="{FF2B5EF4-FFF2-40B4-BE49-F238E27FC236}">
                <a16:creationId xmlns:a16="http://schemas.microsoft.com/office/drawing/2014/main" xmlns="" id="{33EE0889-92EC-4A31-A786-FB8C98E7292E}"/>
              </a:ext>
            </a:extLst>
          </p:cNvPr>
          <p:cNvSpPr>
            <a:spLocks noChangeArrowheads="1"/>
          </p:cNvSpPr>
          <p:nvPr/>
        </p:nvSpPr>
        <p:spPr bwMode="auto">
          <a:xfrm rot="-2129973">
            <a:off x="1401763" y="3910013"/>
            <a:ext cx="1152525" cy="2181225"/>
          </a:xfrm>
          <a:prstGeom prst="upArrow">
            <a:avLst>
              <a:gd name="adj1" fmla="val 50000"/>
              <a:gd name="adj2" fmla="val 49951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marL="1600200" indent="-2286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buFontTx/>
              <a:buChar char="–"/>
            </a:pPr>
            <a:endParaRPr lang="en-US" altLang="en-US" sz="2000"/>
          </a:p>
        </p:txBody>
      </p:sp>
      <p:sp>
        <p:nvSpPr>
          <p:cNvPr id="12" name="Rounded Rectangle 11">
            <a:extLst>
              <a:ext uri="{FF2B5EF4-FFF2-40B4-BE49-F238E27FC236}">
                <a16:creationId xmlns:a16="http://schemas.microsoft.com/office/drawing/2014/main" xmlns="" id="{5809872B-4AD0-44E8-8F3C-7A1F1F93E99A}"/>
              </a:ext>
            </a:extLst>
          </p:cNvPr>
          <p:cNvSpPr/>
          <p:nvPr/>
        </p:nvSpPr>
        <p:spPr bwMode="auto">
          <a:xfrm>
            <a:off x="2266950" y="5084763"/>
            <a:ext cx="4610100" cy="936625"/>
          </a:xfrm>
          <a:prstGeom prst="roundRect">
            <a:avLst/>
          </a:prstGeom>
          <a:solidFill>
            <a:srgbClr val="92D050"/>
          </a:solidFill>
          <a:ln w="635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algn="ctr" eaLnBrk="1" hangingPunct="1">
              <a:spcBef>
                <a:spcPct val="20000"/>
              </a:spcBef>
              <a:defRPr/>
            </a:pPr>
            <a:r>
              <a:rPr lang="en-US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Arial" charset="0"/>
              </a:rPr>
              <a:t>National Healthcare Systems/Programs</a:t>
            </a:r>
          </a:p>
        </p:txBody>
      </p:sp>
      <p:sp>
        <p:nvSpPr>
          <p:cNvPr id="31749" name="Title 1">
            <a:extLst>
              <a:ext uri="{FF2B5EF4-FFF2-40B4-BE49-F238E27FC236}">
                <a16:creationId xmlns:a16="http://schemas.microsoft.com/office/drawing/2014/main" xmlns="" id="{2444B1EC-3D3B-419A-B85D-B5107879CE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543074"/>
            <a:ext cx="9144000" cy="1143000"/>
          </a:xfrm>
        </p:spPr>
        <p:txBody>
          <a:bodyPr>
            <a:normAutofit/>
          </a:bodyPr>
          <a:lstStyle/>
          <a:p>
            <a:pPr algn="ctr" eaLnBrk="1" hangingPunct="1">
              <a:defRPr/>
            </a:pPr>
            <a:r>
              <a:rPr lang="en-GB" altLang="en-US" sz="3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Place of palliative care in the healthcare systems</a:t>
            </a:r>
            <a:endParaRPr lang="en-US" altLang="en-US" sz="3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3D752D26-8EAB-4772-9983-1AE4EC0113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23850" y="6237288"/>
            <a:ext cx="4895850" cy="431800"/>
          </a:xfrm>
        </p:spPr>
        <p:txBody>
          <a:bodyPr/>
          <a:lstStyle/>
          <a:p>
            <a:pPr marL="57150" indent="0" eaLnBrk="1" hangingPunct="1">
              <a:buFontTx/>
              <a:buNone/>
              <a:defRPr/>
            </a:pPr>
            <a:r>
              <a:rPr lang="en-US" sz="1200" dirty="0"/>
              <a:t>Source: Tamari </a:t>
            </a:r>
            <a:r>
              <a:rPr lang="en-US" sz="1200" dirty="0" err="1"/>
              <a:t>Rukhadze</a:t>
            </a:r>
            <a:r>
              <a:rPr lang="en-US" sz="1200" dirty="0"/>
              <a:t>, National Cancer Centre, Georgia</a:t>
            </a:r>
          </a:p>
          <a:p>
            <a:pPr eaLnBrk="1" hangingPunct="1">
              <a:buFontTx/>
              <a:buNone/>
              <a:defRPr/>
            </a:pPr>
            <a:endParaRPr lang="en-US" sz="2000" dirty="0"/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xmlns="" id="{07666067-FFE3-471A-822D-5CC06CCC6D70}"/>
              </a:ext>
            </a:extLst>
          </p:cNvPr>
          <p:cNvSpPr/>
          <p:nvPr/>
        </p:nvSpPr>
        <p:spPr bwMode="auto">
          <a:xfrm>
            <a:off x="2266950" y="1700213"/>
            <a:ext cx="4610100" cy="576262"/>
          </a:xfrm>
          <a:prstGeom prst="roundRect">
            <a:avLst/>
          </a:prstGeom>
          <a:solidFill>
            <a:srgbClr val="92D050"/>
          </a:solidFill>
          <a:ln w="635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marL="1600200" indent="-1600200" algn="ctr" eaLnBrk="1" hangingPunct="1">
              <a:spcBef>
                <a:spcPct val="20000"/>
              </a:spcBef>
              <a:defRPr/>
            </a:pPr>
            <a:r>
              <a:rPr lang="en-US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Arial" charset="0"/>
              </a:rPr>
              <a:t>POPULATION</a:t>
            </a: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xmlns="" id="{7EBA0E34-9ED3-47B2-BC9E-4EB94EBF808E}"/>
              </a:ext>
            </a:extLst>
          </p:cNvPr>
          <p:cNvSpPr/>
          <p:nvPr/>
        </p:nvSpPr>
        <p:spPr bwMode="auto">
          <a:xfrm>
            <a:off x="466725" y="2774950"/>
            <a:ext cx="2520950" cy="1301750"/>
          </a:xfrm>
          <a:prstGeom prst="roundRect">
            <a:avLst/>
          </a:prstGeom>
          <a:noFill/>
          <a:ln w="38100" cap="flat" cmpd="sng" algn="ctr">
            <a:solidFill>
              <a:srgbClr val="92D05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algn="ctr" eaLnBrk="1" hangingPunct="1">
              <a:spcBef>
                <a:spcPct val="20000"/>
              </a:spcBef>
              <a:defRPr/>
            </a:pPr>
            <a:r>
              <a:rPr lang="en-US" sz="2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Arial" charset="0"/>
              </a:rPr>
              <a:t>Healthy </a:t>
            </a:r>
          </a:p>
          <a:p>
            <a:pPr algn="ctr" eaLnBrk="1" hangingPunct="1">
              <a:spcBef>
                <a:spcPct val="20000"/>
              </a:spcBef>
              <a:defRPr/>
            </a:pPr>
            <a:r>
              <a:rPr lang="en-US" sz="2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Arial" charset="0"/>
              </a:rPr>
              <a:t>persons</a:t>
            </a:r>
          </a:p>
          <a:p>
            <a:pPr algn="ctr" eaLnBrk="1" hangingPunct="1">
              <a:spcBef>
                <a:spcPct val="20000"/>
              </a:spcBef>
              <a:defRPr/>
            </a:pPr>
            <a:endParaRPr lang="en-US" sz="26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Arial" charset="0"/>
            </a:endParaRPr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xmlns="" id="{89684133-99A6-4ADD-8698-FF4DB42F0D44}"/>
              </a:ext>
            </a:extLst>
          </p:cNvPr>
          <p:cNvSpPr/>
          <p:nvPr/>
        </p:nvSpPr>
        <p:spPr bwMode="auto">
          <a:xfrm>
            <a:off x="3348038" y="2713187"/>
            <a:ext cx="2519362" cy="1363513"/>
          </a:xfrm>
          <a:prstGeom prst="roundRect">
            <a:avLst/>
          </a:prstGeom>
          <a:noFill/>
          <a:ln w="38100" cap="flat" cmpd="sng" algn="ctr">
            <a:solidFill>
              <a:srgbClr val="92D05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algn="ctr" eaLnBrk="1" hangingPunct="1">
              <a:defRPr/>
            </a:pPr>
            <a:r>
              <a:rPr lang="en-US" sz="2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Arial" charset="0"/>
              </a:rPr>
              <a:t>Potentially curable </a:t>
            </a:r>
          </a:p>
          <a:p>
            <a:pPr algn="ctr" eaLnBrk="1" hangingPunct="1">
              <a:defRPr/>
            </a:pPr>
            <a:r>
              <a:rPr lang="en-US" sz="2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Arial" charset="0"/>
              </a:rPr>
              <a:t>patients</a:t>
            </a:r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xmlns="" id="{E2B40FDC-723C-4AC2-B0E2-F67E4EB654E3}"/>
              </a:ext>
            </a:extLst>
          </p:cNvPr>
          <p:cNvSpPr/>
          <p:nvPr/>
        </p:nvSpPr>
        <p:spPr bwMode="auto">
          <a:xfrm>
            <a:off x="6227763" y="2713187"/>
            <a:ext cx="2520950" cy="1363513"/>
          </a:xfrm>
          <a:prstGeom prst="roundRect">
            <a:avLst/>
          </a:prstGeom>
          <a:noFill/>
          <a:ln w="38100" cap="flat" cmpd="sng" algn="ctr">
            <a:solidFill>
              <a:srgbClr val="92D05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algn="ctr" eaLnBrk="1" hangingPunct="1">
              <a:spcBef>
                <a:spcPct val="20000"/>
              </a:spcBef>
              <a:defRPr/>
            </a:pPr>
            <a:r>
              <a:rPr lang="en-US" sz="2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Arial" charset="0"/>
              </a:rPr>
              <a:t>Chronic/ incurable patients</a:t>
            </a:r>
          </a:p>
        </p:txBody>
      </p:sp>
      <p:sp>
        <p:nvSpPr>
          <p:cNvPr id="16395" name="Down Arrow 8">
            <a:extLst>
              <a:ext uri="{FF2B5EF4-FFF2-40B4-BE49-F238E27FC236}">
                <a16:creationId xmlns:a16="http://schemas.microsoft.com/office/drawing/2014/main" xmlns="" id="{AA7F3A86-069A-4B52-A7A5-686565973C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27538" y="2349500"/>
            <a:ext cx="288925" cy="431800"/>
          </a:xfrm>
          <a:prstGeom prst="downArrow">
            <a:avLst>
              <a:gd name="adj1" fmla="val 50000"/>
              <a:gd name="adj2" fmla="val 49817"/>
            </a:avLst>
          </a:prstGeom>
          <a:solidFill>
            <a:srgbClr val="92D05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marL="1600200" indent="-2286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buFontTx/>
              <a:buChar char="–"/>
            </a:pPr>
            <a:endParaRPr lang="en-US" altLang="en-US" sz="2000"/>
          </a:p>
        </p:txBody>
      </p:sp>
      <p:sp>
        <p:nvSpPr>
          <p:cNvPr id="16396" name="Down Arrow 9">
            <a:extLst>
              <a:ext uri="{FF2B5EF4-FFF2-40B4-BE49-F238E27FC236}">
                <a16:creationId xmlns:a16="http://schemas.microsoft.com/office/drawing/2014/main" xmlns="" id="{F39F619D-DE9E-4F9E-8500-A36D2F199F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39975" y="2349500"/>
            <a:ext cx="287338" cy="431800"/>
          </a:xfrm>
          <a:prstGeom prst="downArrow">
            <a:avLst>
              <a:gd name="adj1" fmla="val 50000"/>
              <a:gd name="adj2" fmla="val 50092"/>
            </a:avLst>
          </a:prstGeom>
          <a:solidFill>
            <a:srgbClr val="92D05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marL="1600200" indent="-2286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buFontTx/>
              <a:buChar char="–"/>
            </a:pPr>
            <a:endParaRPr lang="en-US" altLang="en-US" sz="2000"/>
          </a:p>
        </p:txBody>
      </p:sp>
      <p:sp>
        <p:nvSpPr>
          <p:cNvPr id="16397" name="Down Arrow 10">
            <a:extLst>
              <a:ext uri="{FF2B5EF4-FFF2-40B4-BE49-F238E27FC236}">
                <a16:creationId xmlns:a16="http://schemas.microsoft.com/office/drawing/2014/main" xmlns="" id="{9DD62732-8843-45B0-B243-8824E35C8E8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88125" y="2349500"/>
            <a:ext cx="288925" cy="431800"/>
          </a:xfrm>
          <a:prstGeom prst="downArrow">
            <a:avLst>
              <a:gd name="adj1" fmla="val 50000"/>
              <a:gd name="adj2" fmla="val 49817"/>
            </a:avLst>
          </a:prstGeom>
          <a:solidFill>
            <a:srgbClr val="92D05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marL="1600200" indent="-2286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buFontTx/>
              <a:buChar char="–"/>
            </a:pPr>
            <a:endParaRPr lang="en-US" altLang="en-US" sz="2000"/>
          </a:p>
        </p:txBody>
      </p:sp>
      <p:sp>
        <p:nvSpPr>
          <p:cNvPr id="16398" name="Up Arrow 14">
            <a:extLst>
              <a:ext uri="{FF2B5EF4-FFF2-40B4-BE49-F238E27FC236}">
                <a16:creationId xmlns:a16="http://schemas.microsoft.com/office/drawing/2014/main" xmlns="" id="{14EF4CC7-6974-4C21-A9A1-19907B1903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19475" y="4057650"/>
            <a:ext cx="2447925" cy="1027113"/>
          </a:xfrm>
          <a:prstGeom prst="upArrow">
            <a:avLst>
              <a:gd name="adj1" fmla="val 50000"/>
              <a:gd name="adj2" fmla="val 47356"/>
            </a:avLst>
          </a:prstGeom>
          <a:noFill/>
          <a:ln w="9525" algn="ctr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marL="1600200" indent="-2286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buFontTx/>
              <a:buChar char="–"/>
            </a:pPr>
            <a:endParaRPr lang="en-US" altLang="en-US" sz="2000"/>
          </a:p>
        </p:txBody>
      </p:sp>
      <p:sp>
        <p:nvSpPr>
          <p:cNvPr id="16399" name="TextBox 16">
            <a:extLst>
              <a:ext uri="{FF2B5EF4-FFF2-40B4-BE49-F238E27FC236}">
                <a16:creationId xmlns:a16="http://schemas.microsoft.com/office/drawing/2014/main" xmlns="" id="{9A96171F-B17C-47D0-A3E1-0AF9C9CF68EA}"/>
              </a:ext>
            </a:extLst>
          </p:cNvPr>
          <p:cNvSpPr txBox="1">
            <a:spLocks noChangeArrowheads="1"/>
          </p:cNvSpPr>
          <p:nvPr/>
        </p:nvSpPr>
        <p:spPr bwMode="auto">
          <a:xfrm rot="2030189">
            <a:off x="6491667" y="4722795"/>
            <a:ext cx="1913107" cy="369332"/>
          </a:xfrm>
          <a:prstGeom prst="rect">
            <a:avLst/>
          </a:prstGeom>
          <a:solidFill>
            <a:srgbClr val="FFFF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800" b="1" dirty="0"/>
              <a:t>PALLIATIVE</a:t>
            </a:r>
          </a:p>
        </p:txBody>
      </p:sp>
      <p:sp>
        <p:nvSpPr>
          <p:cNvPr id="16400" name="TextBox 17">
            <a:extLst>
              <a:ext uri="{FF2B5EF4-FFF2-40B4-BE49-F238E27FC236}">
                <a16:creationId xmlns:a16="http://schemas.microsoft.com/office/drawing/2014/main" xmlns="" id="{436DF031-1A0D-46DB-904B-FB5068322F9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51275" y="4643438"/>
            <a:ext cx="1512888" cy="369887"/>
          </a:xfrm>
          <a:prstGeom prst="rect">
            <a:avLst/>
          </a:prstGeom>
          <a:solidFill>
            <a:srgbClr val="FFFF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800" b="1"/>
              <a:t>CURATIVE</a:t>
            </a:r>
            <a:endParaRPr lang="en-US" altLang="en-US" sz="2000" b="1"/>
          </a:p>
        </p:txBody>
      </p:sp>
      <p:sp>
        <p:nvSpPr>
          <p:cNvPr id="16401" name="TextBox 18">
            <a:extLst>
              <a:ext uri="{FF2B5EF4-FFF2-40B4-BE49-F238E27FC236}">
                <a16:creationId xmlns:a16="http://schemas.microsoft.com/office/drawing/2014/main" xmlns="" id="{BC523ECF-8364-4621-A274-9FEC47AE8D48}"/>
              </a:ext>
            </a:extLst>
          </p:cNvPr>
          <p:cNvSpPr txBox="1">
            <a:spLocks noChangeArrowheads="1"/>
          </p:cNvSpPr>
          <p:nvPr/>
        </p:nvSpPr>
        <p:spPr bwMode="auto">
          <a:xfrm rot="-2080507">
            <a:off x="911225" y="4652963"/>
            <a:ext cx="1854200" cy="369887"/>
          </a:xfrm>
          <a:prstGeom prst="rect">
            <a:avLst/>
          </a:prstGeom>
          <a:solidFill>
            <a:srgbClr val="FFFF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800" b="1"/>
              <a:t>PREVENTIVE</a:t>
            </a:r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xmlns="" id="{024E66CF-BF9E-42AA-AE65-23534EAA38CD}"/>
              </a:ext>
            </a:extLst>
          </p:cNvPr>
          <p:cNvSpPr/>
          <p:nvPr/>
        </p:nvSpPr>
        <p:spPr>
          <a:xfrm rot="1978027">
            <a:off x="6248519" y="4225704"/>
            <a:ext cx="2399404" cy="1363514"/>
          </a:xfrm>
          <a:prstGeom prst="ellipse">
            <a:avLst/>
          </a:prstGeom>
          <a:noFill/>
          <a:ln w="889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3" name="AutoShape 5">
            <a:extLst>
              <a:ext uri="{FF2B5EF4-FFF2-40B4-BE49-F238E27FC236}">
                <a16:creationId xmlns:a16="http://schemas.microsoft.com/office/drawing/2014/main" xmlns="" id="{3E16BFCE-FB46-473F-BBD1-D39D8248CF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30225" y="1885464"/>
            <a:ext cx="3887306" cy="2016125"/>
          </a:xfrm>
          <a:prstGeom prst="irregularSeal2">
            <a:avLst/>
          </a:prstGeom>
          <a:solidFill>
            <a:srgbClr val="FF9900"/>
          </a:solidFill>
          <a:ln w="12700" algn="ctr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buFontTx/>
              <a:buChar char="–"/>
            </a:pPr>
            <a:endParaRPr lang="ro-RO" altLang="en-US" sz="2000"/>
          </a:p>
        </p:txBody>
      </p:sp>
      <p:sp>
        <p:nvSpPr>
          <p:cNvPr id="20484" name="Rectangle 9">
            <a:extLst>
              <a:ext uri="{FF2B5EF4-FFF2-40B4-BE49-F238E27FC236}">
                <a16:creationId xmlns:a16="http://schemas.microsoft.com/office/drawing/2014/main" xmlns="" id="{DD29C816-34E6-47C7-80F8-79083D1712A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2870768" y="2618890"/>
            <a:ext cx="2671295" cy="596900"/>
          </a:xfrm>
        </p:spPr>
        <p:txBody>
          <a:bodyPr>
            <a:normAutofit fontScale="92500" lnSpcReduction="20000"/>
          </a:bodyPr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US" altLang="en-US" sz="2000" b="1" dirty="0"/>
              <a:t>TOTAL </a:t>
            </a:r>
          </a:p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en-US" altLang="en-US" sz="2000" b="1" dirty="0"/>
              <a:t>PAIN</a:t>
            </a:r>
          </a:p>
        </p:txBody>
      </p:sp>
      <p:sp>
        <p:nvSpPr>
          <p:cNvPr id="20485" name="Rectangle 10">
            <a:extLst>
              <a:ext uri="{FF2B5EF4-FFF2-40B4-BE49-F238E27FC236}">
                <a16:creationId xmlns:a16="http://schemas.microsoft.com/office/drawing/2014/main" xmlns="" id="{EFA51FBF-8A2D-4BF5-9218-462B72D468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7406" y="998670"/>
            <a:ext cx="3078418" cy="14398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ct val="90000"/>
              </a:lnSpc>
              <a:buFontTx/>
              <a:buNone/>
            </a:pPr>
            <a:r>
              <a:rPr lang="en-GB" altLang="en-US" sz="2000" b="1" dirty="0"/>
              <a:t>PHYSICAL </a:t>
            </a:r>
            <a:endParaRPr lang="en-US" altLang="en-US" sz="2000" b="1" dirty="0"/>
          </a:p>
          <a:p>
            <a:pPr eaLnBrk="1" hangingPunct="1">
              <a:lnSpc>
                <a:spcPct val="90000"/>
              </a:lnSpc>
            </a:pPr>
            <a:r>
              <a:rPr lang="en-US" altLang="en-US" sz="1600" dirty="0"/>
              <a:t>Pain</a:t>
            </a:r>
          </a:p>
          <a:p>
            <a:pPr eaLnBrk="1" hangingPunct="1">
              <a:lnSpc>
                <a:spcPct val="90000"/>
              </a:lnSpc>
            </a:pPr>
            <a:r>
              <a:rPr lang="en-US" altLang="en-US" sz="1600" dirty="0"/>
              <a:t>Other symptoms</a:t>
            </a:r>
          </a:p>
          <a:p>
            <a:pPr eaLnBrk="1" hangingPunct="1">
              <a:lnSpc>
                <a:spcPct val="90000"/>
              </a:lnSpc>
            </a:pPr>
            <a:r>
              <a:rPr lang="en-GB" altLang="en-US" sz="1600" dirty="0"/>
              <a:t>Effects of medication</a:t>
            </a:r>
            <a:endParaRPr lang="en-US" altLang="en-US" sz="1600" dirty="0"/>
          </a:p>
          <a:p>
            <a:pPr eaLnBrk="1" hangingPunct="1">
              <a:lnSpc>
                <a:spcPct val="90000"/>
              </a:lnSpc>
            </a:pPr>
            <a:r>
              <a:rPr lang="en-US" altLang="en-US" sz="1600" dirty="0"/>
              <a:t>Fatigue </a:t>
            </a:r>
          </a:p>
        </p:txBody>
      </p:sp>
      <p:sp>
        <p:nvSpPr>
          <p:cNvPr id="20486" name="Rectangle 14">
            <a:extLst>
              <a:ext uri="{FF2B5EF4-FFF2-40B4-BE49-F238E27FC236}">
                <a16:creationId xmlns:a16="http://schemas.microsoft.com/office/drawing/2014/main" xmlns="" id="{8F841EEA-6E5C-4551-9B65-62A9B374CB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98081" y="998670"/>
            <a:ext cx="3564108" cy="14398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 b="1" dirty="0"/>
              <a:t>SOCIAL</a:t>
            </a:r>
          </a:p>
          <a:p>
            <a:pPr eaLnBrk="1" hangingPunct="1">
              <a:lnSpc>
                <a:spcPct val="90000"/>
              </a:lnSpc>
            </a:pPr>
            <a:r>
              <a:rPr lang="en-US" altLang="en-US" sz="1600" dirty="0"/>
              <a:t>About family and future</a:t>
            </a:r>
          </a:p>
          <a:p>
            <a:pPr eaLnBrk="1" hangingPunct="1">
              <a:lnSpc>
                <a:spcPct val="90000"/>
              </a:lnSpc>
            </a:pPr>
            <a:r>
              <a:rPr lang="en-GB" altLang="en-US" sz="1600" dirty="0" err="1"/>
              <a:t>Palce</a:t>
            </a:r>
            <a:r>
              <a:rPr lang="en-GB" altLang="en-US" sz="1600" dirty="0"/>
              <a:t> of work/income</a:t>
            </a:r>
            <a:endParaRPr lang="en-US" altLang="en-US" sz="1600" dirty="0"/>
          </a:p>
          <a:p>
            <a:pPr eaLnBrk="1" hangingPunct="1">
              <a:lnSpc>
                <a:spcPct val="90000"/>
              </a:lnSpc>
            </a:pPr>
            <a:r>
              <a:rPr lang="en-GB" altLang="en-US" sz="1600" dirty="0"/>
              <a:t>Social isolation</a:t>
            </a:r>
            <a:endParaRPr lang="en-US" altLang="en-US" sz="1600" dirty="0"/>
          </a:p>
          <a:p>
            <a:pPr eaLnBrk="1" hangingPunct="1">
              <a:lnSpc>
                <a:spcPct val="90000"/>
              </a:lnSpc>
            </a:pPr>
            <a:r>
              <a:rPr lang="en-GB" altLang="en-US" sz="1600" dirty="0"/>
              <a:t>Loss of independence</a:t>
            </a:r>
            <a:endParaRPr lang="en-US" altLang="en-US" sz="1600" dirty="0"/>
          </a:p>
        </p:txBody>
      </p:sp>
      <p:sp>
        <p:nvSpPr>
          <p:cNvPr id="20487" name="Rectangle 15">
            <a:extLst>
              <a:ext uri="{FF2B5EF4-FFF2-40B4-BE49-F238E27FC236}">
                <a16:creationId xmlns:a16="http://schemas.microsoft.com/office/drawing/2014/main" xmlns="" id="{A982BA18-9627-493C-A644-D54868B23E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5795" y="3626777"/>
            <a:ext cx="3560800" cy="15843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 b="1" dirty="0"/>
              <a:t>SPIRITUAL</a:t>
            </a:r>
          </a:p>
          <a:p>
            <a:pPr eaLnBrk="1" hangingPunct="1">
              <a:lnSpc>
                <a:spcPct val="90000"/>
              </a:lnSpc>
            </a:pPr>
            <a:r>
              <a:rPr lang="en-US" altLang="en-US" sz="1600" dirty="0"/>
              <a:t>Why me?</a:t>
            </a:r>
          </a:p>
          <a:p>
            <a:pPr eaLnBrk="1" hangingPunct="1">
              <a:lnSpc>
                <a:spcPct val="90000"/>
              </a:lnSpc>
            </a:pPr>
            <a:r>
              <a:rPr lang="en-GB" altLang="en-US" sz="1600" dirty="0"/>
              <a:t>Am I being punished</a:t>
            </a:r>
            <a:r>
              <a:rPr lang="en-US" altLang="en-US" sz="1600" dirty="0"/>
              <a:t>?</a:t>
            </a:r>
          </a:p>
          <a:p>
            <a:pPr eaLnBrk="1" hangingPunct="1">
              <a:lnSpc>
                <a:spcPct val="90000"/>
              </a:lnSpc>
            </a:pPr>
            <a:r>
              <a:rPr lang="en-GB" altLang="en-US" sz="1600" dirty="0"/>
              <a:t>What is the sense of my life</a:t>
            </a:r>
            <a:r>
              <a:rPr lang="en-US" altLang="en-US" sz="1600" dirty="0"/>
              <a:t>?</a:t>
            </a:r>
          </a:p>
          <a:p>
            <a:pPr eaLnBrk="1" hangingPunct="1">
              <a:lnSpc>
                <a:spcPct val="90000"/>
              </a:lnSpc>
            </a:pPr>
            <a:r>
              <a:rPr lang="en-GB" altLang="en-US" sz="1600" dirty="0"/>
              <a:t>What will be after death</a:t>
            </a:r>
            <a:r>
              <a:rPr lang="en-US" altLang="en-US" sz="1600" dirty="0"/>
              <a:t>?</a:t>
            </a:r>
          </a:p>
        </p:txBody>
      </p:sp>
      <p:sp>
        <p:nvSpPr>
          <p:cNvPr id="20488" name="Rectangle 16">
            <a:extLst>
              <a:ext uri="{FF2B5EF4-FFF2-40B4-BE49-F238E27FC236}">
                <a16:creationId xmlns:a16="http://schemas.microsoft.com/office/drawing/2014/main" xmlns="" id="{610DD989-D321-4675-A5BE-0F087D643E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7406" y="3662496"/>
            <a:ext cx="3078418" cy="15128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 b="1" dirty="0"/>
              <a:t>PSYCHO-EMOTIONAL</a:t>
            </a:r>
          </a:p>
          <a:p>
            <a:pPr eaLnBrk="1" hangingPunct="1">
              <a:lnSpc>
                <a:spcPct val="90000"/>
              </a:lnSpc>
            </a:pPr>
            <a:r>
              <a:rPr lang="en-US" altLang="en-US" sz="1600" dirty="0"/>
              <a:t>Worries about the future</a:t>
            </a:r>
          </a:p>
          <a:p>
            <a:pPr eaLnBrk="1" hangingPunct="1">
              <a:lnSpc>
                <a:spcPct val="90000"/>
              </a:lnSpc>
            </a:pPr>
            <a:r>
              <a:rPr lang="en-US" altLang="en-US" sz="1600" dirty="0"/>
              <a:t>Fear of pain and loss</a:t>
            </a:r>
          </a:p>
          <a:p>
            <a:pPr eaLnBrk="1" hangingPunct="1">
              <a:lnSpc>
                <a:spcPct val="90000"/>
              </a:lnSpc>
            </a:pPr>
            <a:r>
              <a:rPr lang="en-US" altLang="en-US" sz="1600" dirty="0"/>
              <a:t>Depression</a:t>
            </a:r>
          </a:p>
        </p:txBody>
      </p:sp>
      <p:sp>
        <p:nvSpPr>
          <p:cNvPr id="20489" name="Line 17">
            <a:extLst>
              <a:ext uri="{FF2B5EF4-FFF2-40B4-BE49-F238E27FC236}">
                <a16:creationId xmlns:a16="http://schemas.microsoft.com/office/drawing/2014/main" xmlns="" id="{F1DD46C2-A560-48AD-A1C5-7D85A3A99F2A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1745054" y="1187275"/>
            <a:ext cx="2115049" cy="135070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stealth" w="med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GB"/>
          </a:p>
        </p:txBody>
      </p:sp>
      <p:sp>
        <p:nvSpPr>
          <p:cNvPr id="20490" name="Line 19">
            <a:extLst>
              <a:ext uri="{FF2B5EF4-FFF2-40B4-BE49-F238E27FC236}">
                <a16:creationId xmlns:a16="http://schemas.microsoft.com/office/drawing/2014/main" xmlns="" id="{9584D575-FD39-4884-853E-4E5924761452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374118" y="1214569"/>
            <a:ext cx="1376718" cy="12239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stealth" w="med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GB"/>
          </a:p>
        </p:txBody>
      </p:sp>
      <p:sp>
        <p:nvSpPr>
          <p:cNvPr id="20491" name="Line 20">
            <a:extLst>
              <a:ext uri="{FF2B5EF4-FFF2-40B4-BE49-F238E27FC236}">
                <a16:creationId xmlns:a16="http://schemas.microsoft.com/office/drawing/2014/main" xmlns="" id="{CEFC4FA7-D5CE-433A-8105-49639CE8C137}"/>
              </a:ext>
            </a:extLst>
          </p:cNvPr>
          <p:cNvSpPr>
            <a:spLocks noChangeShapeType="1"/>
          </p:cNvSpPr>
          <p:nvPr/>
        </p:nvSpPr>
        <p:spPr bwMode="auto">
          <a:xfrm>
            <a:off x="4319264" y="3325326"/>
            <a:ext cx="1137728" cy="51282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stealth" w="med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GB"/>
          </a:p>
        </p:txBody>
      </p:sp>
      <p:sp>
        <p:nvSpPr>
          <p:cNvPr id="20492" name="Line 21">
            <a:extLst>
              <a:ext uri="{FF2B5EF4-FFF2-40B4-BE49-F238E27FC236}">
                <a16:creationId xmlns:a16="http://schemas.microsoft.com/office/drawing/2014/main" xmlns="" id="{83E495AA-8C9C-4F15-A6F9-3D41A052970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70938" y="3303721"/>
            <a:ext cx="2115050" cy="534426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stealth" w="med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GB"/>
          </a:p>
        </p:txBody>
      </p:sp>
      <p:pic>
        <p:nvPicPr>
          <p:cNvPr id="20493" name="Picture 1">
            <a:extLst>
              <a:ext uri="{FF2B5EF4-FFF2-40B4-BE49-F238E27FC236}">
                <a16:creationId xmlns:a16="http://schemas.microsoft.com/office/drawing/2014/main" xmlns="" id="{C4EE57CE-53ED-4D25-89AC-1EC93E7D59E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47439" y="3839071"/>
            <a:ext cx="1566741" cy="1683413"/>
          </a:xfrm>
          <a:prstGeom prst="rect">
            <a:avLst/>
          </a:prstGeom>
          <a:solidFill>
            <a:schemeClr val="bg1">
              <a:alpha val="12941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1C933922-2F33-4A79-A822-8FC9CB4D477B}"/>
              </a:ext>
            </a:extLst>
          </p:cNvPr>
          <p:cNvSpPr/>
          <p:nvPr/>
        </p:nvSpPr>
        <p:spPr>
          <a:xfrm>
            <a:off x="359428" y="5562839"/>
            <a:ext cx="8506155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b="1" u="sng" dirty="0"/>
              <a:t>Dame Cicely Saunders</a:t>
            </a:r>
            <a:r>
              <a:rPr lang="en-GB" dirty="0"/>
              <a:t> (founder of modern palliative care, 1967)</a:t>
            </a:r>
          </a:p>
          <a:p>
            <a:pPr algn="ctr"/>
            <a:r>
              <a:rPr lang="en-GB" dirty="0"/>
              <a:t>defined the concept of </a:t>
            </a:r>
            <a:r>
              <a:rPr lang="en-GB" b="1" dirty="0"/>
              <a:t>TOTAL PAIN </a:t>
            </a:r>
            <a:r>
              <a:rPr lang="en-GB" dirty="0"/>
              <a:t>as </a:t>
            </a:r>
          </a:p>
          <a:p>
            <a:pPr algn="ctr"/>
            <a:r>
              <a:rPr lang="en-GB" dirty="0"/>
              <a:t>the suffering that encompasses all of a person's physical, psychological, social, spiritual, and practical struggles.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>
            <a:extLst>
              <a:ext uri="{FF2B5EF4-FFF2-40B4-BE49-F238E27FC236}">
                <a16:creationId xmlns:a16="http://schemas.microsoft.com/office/drawing/2014/main" xmlns="" id="{0A5FCE88-51B4-47FF-B60D-0E027E515E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54012" y="765175"/>
            <a:ext cx="8435975" cy="1143000"/>
          </a:xfrm>
        </p:spPr>
        <p:txBody>
          <a:bodyPr/>
          <a:lstStyle/>
          <a:p>
            <a:pPr>
              <a:defRPr/>
            </a:pPr>
            <a:r>
              <a:rPr lang="en-US" altLang="en-US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Estimated need for Palliative Care</a:t>
            </a:r>
            <a:endParaRPr lang="en-GB" alt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5603" name="Content Placeholder 2">
            <a:extLst>
              <a:ext uri="{FF2B5EF4-FFF2-40B4-BE49-F238E27FC236}">
                <a16:creationId xmlns:a16="http://schemas.microsoft.com/office/drawing/2014/main" xmlns="" id="{4F1E6749-D17D-4DAE-A841-A2280DCDBC9C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4721419" y="1808780"/>
            <a:ext cx="4068568" cy="3600851"/>
          </a:xfrm>
          <a:ln>
            <a:solidFill>
              <a:srgbClr val="008C8B"/>
            </a:solidFill>
          </a:ln>
        </p:spPr>
        <p:txBody>
          <a:bodyPr>
            <a:normAutofit fontScale="77500" lnSpcReduction="20000"/>
          </a:bodyPr>
          <a:lstStyle/>
          <a:p>
            <a:pPr>
              <a:spcBef>
                <a:spcPts val="1200"/>
              </a:spcBef>
              <a:spcAft>
                <a:spcPts val="1200"/>
              </a:spcAft>
              <a:buFontTx/>
              <a:buNone/>
            </a:pPr>
            <a:endParaRPr lang="en-US" altLang="en-US" sz="100" b="1" u="sng" dirty="0"/>
          </a:p>
          <a:p>
            <a:pPr>
              <a:spcBef>
                <a:spcPts val="0"/>
              </a:spcBef>
              <a:spcAft>
                <a:spcPts val="1200"/>
              </a:spcAft>
              <a:buFontTx/>
              <a:buNone/>
            </a:pPr>
            <a:r>
              <a:rPr lang="en-US" altLang="en-US" sz="2700" b="1" u="sng" dirty="0"/>
              <a:t>ROMANIA</a:t>
            </a:r>
          </a:p>
          <a:p>
            <a:pPr>
              <a:spcBef>
                <a:spcPts val="0"/>
              </a:spcBef>
              <a:buFontTx/>
              <a:buNone/>
            </a:pPr>
            <a:r>
              <a:rPr lang="en-US" altLang="en-US" b="1" u="sng" dirty="0"/>
              <a:t>Estimated</a:t>
            </a:r>
            <a:r>
              <a:rPr lang="en-US" altLang="en-US" baseline="30000" dirty="0"/>
              <a:t>1 </a:t>
            </a:r>
            <a:r>
              <a:rPr lang="en-US" altLang="en-US" sz="2400" dirty="0"/>
              <a:t>over 172,000 persons/year</a:t>
            </a:r>
            <a:endParaRPr lang="en-US" altLang="en-US" dirty="0"/>
          </a:p>
          <a:p>
            <a:pPr>
              <a:buFont typeface="Wingdings" panose="05000000000000000000" pitchFamily="2" charset="2"/>
              <a:buChar char="q"/>
            </a:pPr>
            <a:r>
              <a:rPr lang="en-US" altLang="en-US" dirty="0"/>
              <a:t> 60% of all patients dying/year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en-US" altLang="en-US" dirty="0"/>
              <a:t> all patients dying of cancer and 2/3 of those dying of other causes</a:t>
            </a:r>
          </a:p>
          <a:p>
            <a:pPr>
              <a:buFontTx/>
              <a:buNone/>
            </a:pPr>
            <a:r>
              <a:rPr lang="en-US" altLang="en-US" b="1" u="sng" dirty="0"/>
              <a:t>Reality</a:t>
            </a:r>
            <a:r>
              <a:rPr lang="en-US" altLang="en-US" dirty="0"/>
              <a:t>: 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en-GB" altLang="en-US" sz="2400" dirty="0"/>
              <a:t> only 11.</a:t>
            </a:r>
            <a:r>
              <a:rPr lang="en-US" altLang="en-US" sz="2400" dirty="0"/>
              <a:t>5% currently receive palliative care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en-US" altLang="en-US" sz="2400" dirty="0"/>
              <a:t>17 counties (of 41) have no palliative care services</a:t>
            </a:r>
          </a:p>
          <a:p>
            <a:pPr>
              <a:buFontTx/>
              <a:buNone/>
            </a:pPr>
            <a:endParaRPr lang="en-US" altLang="en-US" sz="1200" dirty="0"/>
          </a:p>
          <a:p>
            <a:pPr>
              <a:buFontTx/>
              <a:buAutoNum type="arabicPeriod"/>
            </a:pPr>
            <a:r>
              <a:rPr lang="en-US" altLang="en-US" sz="1700" dirty="0" err="1"/>
              <a:t>Stjernward</a:t>
            </a:r>
            <a:r>
              <a:rPr lang="en-US" altLang="en-US" sz="1700" dirty="0"/>
              <a:t> J, in Doyle et al, Oxford Textbook of palliative care, Oxford University Press, NCHSPC, 2003</a:t>
            </a:r>
          </a:p>
          <a:p>
            <a:pPr>
              <a:buFontTx/>
              <a:buNone/>
            </a:pPr>
            <a:endParaRPr lang="en-GB" altLang="en-US" dirty="0"/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xmlns="" id="{96AE1230-C787-44D5-A93F-2708AA0F7C45}"/>
              </a:ext>
            </a:extLst>
          </p:cNvPr>
          <p:cNvSpPr txBox="1">
            <a:spLocks noChangeArrowheads="1"/>
          </p:cNvSpPr>
          <p:nvPr/>
        </p:nvSpPr>
        <p:spPr>
          <a:xfrm>
            <a:off x="466245" y="1808780"/>
            <a:ext cx="4068568" cy="3600850"/>
          </a:xfrm>
          <a:prstGeom prst="rect">
            <a:avLst/>
          </a:prstGeom>
          <a:ln>
            <a:solidFill>
              <a:srgbClr val="008C8B"/>
            </a:solidFill>
          </a:ln>
        </p:spPr>
        <p:txBody>
          <a:bodyPr vert="horz" lIns="91440" tIns="45720" rIns="91440" bIns="45720" rtlCol="0">
            <a:normAutofit fontScale="92500"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/>
              <a:buChar char="•"/>
              <a:defRPr sz="21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8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buFontTx/>
              <a:buNone/>
            </a:pPr>
            <a:r>
              <a:rPr lang="en-US" altLang="en-US" b="1" u="sng" dirty="0"/>
              <a:t>WORLDWIDE</a:t>
            </a:r>
          </a:p>
          <a:p>
            <a:pPr>
              <a:buFontTx/>
              <a:buNone/>
            </a:pPr>
            <a:r>
              <a:rPr lang="en-US" altLang="en-US" b="1" u="sng" dirty="0"/>
              <a:t>Estimated</a:t>
            </a:r>
            <a:endParaRPr lang="en-US" altLang="en-US" dirty="0"/>
          </a:p>
          <a:p>
            <a:pPr>
              <a:buFont typeface="Wingdings" panose="05000000000000000000" pitchFamily="2" charset="2"/>
              <a:buChar char="q"/>
            </a:pPr>
            <a:r>
              <a:rPr lang="en-US" altLang="en-US" dirty="0"/>
              <a:t> about 40 million people need palliative care</a:t>
            </a:r>
          </a:p>
          <a:p>
            <a:pPr marL="0" indent="0">
              <a:buNone/>
            </a:pPr>
            <a:r>
              <a:rPr lang="en-US" altLang="en-US" b="1" u="sng" dirty="0"/>
              <a:t>Reality</a:t>
            </a:r>
            <a:endParaRPr lang="en-US" altLang="en-US" dirty="0"/>
          </a:p>
          <a:p>
            <a:pPr>
              <a:buFont typeface="Wingdings" panose="05000000000000000000" pitchFamily="2" charset="2"/>
              <a:buChar char="q"/>
            </a:pPr>
            <a:r>
              <a:rPr lang="en-US" altLang="en-US" dirty="0"/>
              <a:t>Only about 14% currently receive it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en-US" altLang="en-US" dirty="0"/>
              <a:t>78% of them are in low and middle-income countries</a:t>
            </a:r>
          </a:p>
          <a:p>
            <a:pPr>
              <a:buFontTx/>
              <a:buNone/>
            </a:pPr>
            <a:endParaRPr lang="en-GB" altLang="en-US" sz="1400" dirty="0"/>
          </a:p>
          <a:p>
            <a:pPr>
              <a:buFontTx/>
              <a:buNone/>
            </a:pPr>
            <a:r>
              <a:rPr lang="en-GB" altLang="en-US" sz="1400" dirty="0" err="1"/>
              <a:t>Source:WHO</a:t>
            </a:r>
            <a:r>
              <a:rPr lang="en-GB" altLang="en-US" sz="1400" dirty="0"/>
              <a:t>: </a:t>
            </a:r>
            <a:r>
              <a:rPr lang="en-GB" sz="1400" dirty="0">
                <a:hlinkClick r:id="rId2"/>
              </a:rPr>
              <a:t>https://www.who.int/news-room/fact-sheets/detail/palliative-care</a:t>
            </a:r>
            <a:endParaRPr lang="en-GB" altLang="en-US" sz="14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>
            <a:extLst>
              <a:ext uri="{FF2B5EF4-FFF2-40B4-BE49-F238E27FC236}">
                <a16:creationId xmlns:a16="http://schemas.microsoft.com/office/drawing/2014/main" xmlns="" id="{30B31117-2E1F-4EC4-A204-32881D3BE4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8381" y="755637"/>
            <a:ext cx="8905619" cy="854041"/>
          </a:xfrm>
        </p:spPr>
        <p:txBody>
          <a:bodyPr>
            <a:normAutofit fontScale="90000"/>
          </a:bodyPr>
          <a:lstStyle/>
          <a:p>
            <a:r>
              <a:rPr lang="ro-RO" altLang="en-US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What patients appreciate most in palliative care</a:t>
            </a:r>
            <a:endParaRPr lang="en-US" altLang="en-US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1F48DC4B-5164-489A-B0A2-AA9D407073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38380" y="1970802"/>
            <a:ext cx="8708213" cy="4708525"/>
          </a:xfrm>
        </p:spPr>
        <p:txBody>
          <a:bodyPr>
            <a:normAutofit fontScale="85000" lnSpcReduction="10000"/>
          </a:bodyPr>
          <a:lstStyle/>
          <a:p>
            <a:pPr>
              <a:spcBef>
                <a:spcPts val="0"/>
              </a:spcBef>
              <a:spcAft>
                <a:spcPts val="1200"/>
              </a:spcAft>
              <a:buFont typeface="Wingdings" pitchFamily="2" charset="2"/>
              <a:buChar char="q"/>
              <a:defRPr/>
            </a:pPr>
            <a:r>
              <a:rPr lang="ro-RO" sz="2800" dirty="0"/>
              <a:t> </a:t>
            </a:r>
            <a:r>
              <a:rPr lang="ro-RO" sz="2800" b="1" dirty="0"/>
              <a:t>Patients and families associated good palliative care with</a:t>
            </a:r>
            <a:r>
              <a:rPr lang="en-GB" sz="2800" b="1" dirty="0"/>
              <a:t>:</a:t>
            </a:r>
            <a:endParaRPr lang="ro-RO" sz="2800" b="1" dirty="0"/>
          </a:p>
          <a:p>
            <a:pPr marL="457200" lvl="1" indent="0">
              <a:spcBef>
                <a:spcPts val="0"/>
              </a:spcBef>
              <a:spcAft>
                <a:spcPts val="1200"/>
              </a:spcAft>
              <a:buNone/>
              <a:defRPr/>
            </a:pPr>
            <a:r>
              <a:rPr lang="en-GB" sz="2400" dirty="0"/>
              <a:t>1</a:t>
            </a:r>
            <a:r>
              <a:rPr lang="en-GB" sz="2400" baseline="30000" dirty="0"/>
              <a:t>st</a:t>
            </a:r>
            <a:r>
              <a:rPr lang="en-GB" sz="2400" dirty="0"/>
              <a:t>   Emotional experience of care</a:t>
            </a:r>
            <a:endParaRPr lang="ro-RO" sz="2400" dirty="0"/>
          </a:p>
          <a:p>
            <a:pPr marL="457200" lvl="1" indent="0">
              <a:spcBef>
                <a:spcPts val="0"/>
              </a:spcBef>
              <a:spcAft>
                <a:spcPts val="1200"/>
              </a:spcAft>
              <a:buNone/>
              <a:defRPr/>
            </a:pPr>
            <a:r>
              <a:rPr lang="en-GB" sz="2400" dirty="0"/>
              <a:t>2</a:t>
            </a:r>
            <a:r>
              <a:rPr lang="en-GB" sz="2400" baseline="30000" dirty="0"/>
              <a:t>nd</a:t>
            </a:r>
            <a:r>
              <a:rPr lang="en-GB" sz="2400" dirty="0"/>
              <a:t>   Psycho-social aspects of care and support</a:t>
            </a:r>
            <a:endParaRPr lang="ro-RO" sz="2400" dirty="0"/>
          </a:p>
          <a:p>
            <a:pPr marL="457200" lvl="1" indent="0">
              <a:spcBef>
                <a:spcPts val="0"/>
              </a:spcBef>
              <a:spcAft>
                <a:spcPts val="1200"/>
              </a:spcAft>
              <a:buNone/>
              <a:defRPr/>
            </a:pPr>
            <a:r>
              <a:rPr lang="en-GB" sz="2400" dirty="0"/>
              <a:t>3</a:t>
            </a:r>
            <a:r>
              <a:rPr lang="en-GB" sz="2400" baseline="30000" dirty="0"/>
              <a:t>rd</a:t>
            </a:r>
            <a:r>
              <a:rPr lang="en-GB" sz="2400" dirty="0"/>
              <a:t>   Professional competences in physical symptoms control</a:t>
            </a:r>
            <a:endParaRPr lang="ro-RO" sz="2400" dirty="0"/>
          </a:p>
          <a:p>
            <a:pPr>
              <a:spcBef>
                <a:spcPts val="0"/>
              </a:spcBef>
              <a:spcAft>
                <a:spcPts val="1200"/>
              </a:spcAft>
              <a:buFont typeface="Wingdings" pitchFamily="2" charset="2"/>
              <a:buChar char="q"/>
              <a:defRPr/>
            </a:pPr>
            <a:r>
              <a:rPr lang="ro-RO" sz="2800" dirty="0"/>
              <a:t> </a:t>
            </a:r>
            <a:r>
              <a:rPr lang="en-GB" sz="2800" b="1" dirty="0"/>
              <a:t>Psycho-emotional support expected in palliative care: </a:t>
            </a:r>
            <a:r>
              <a:rPr lang="ro-RO" sz="2800" b="1" dirty="0"/>
              <a:t> </a:t>
            </a:r>
          </a:p>
          <a:p>
            <a:pPr lvl="1"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q"/>
              <a:defRPr/>
            </a:pPr>
            <a:r>
              <a:rPr lang="en-GB" sz="2400" dirty="0"/>
              <a:t>dignity</a:t>
            </a:r>
            <a:r>
              <a:rPr lang="ro-RO" sz="2400" dirty="0"/>
              <a:t>, </a:t>
            </a:r>
          </a:p>
          <a:p>
            <a:pPr lvl="1"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q"/>
              <a:defRPr/>
            </a:pPr>
            <a:r>
              <a:rPr lang="en-GB" sz="2400" dirty="0"/>
              <a:t>acceptance</a:t>
            </a:r>
            <a:r>
              <a:rPr lang="ro-RO" sz="2400" dirty="0"/>
              <a:t>, </a:t>
            </a:r>
          </a:p>
          <a:p>
            <a:pPr lvl="1"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q"/>
              <a:defRPr/>
            </a:pPr>
            <a:r>
              <a:rPr lang="en-GB" sz="2400" dirty="0"/>
              <a:t>empathy</a:t>
            </a:r>
            <a:r>
              <a:rPr lang="ro-RO" sz="2400" dirty="0"/>
              <a:t>, </a:t>
            </a:r>
          </a:p>
          <a:p>
            <a:pPr lvl="1"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q"/>
              <a:defRPr/>
            </a:pPr>
            <a:r>
              <a:rPr lang="ro-RO" sz="2400" dirty="0"/>
              <a:t>respect </a:t>
            </a:r>
            <a:r>
              <a:rPr lang="en-GB" sz="2400" dirty="0"/>
              <a:t>for the patient’s wishes</a:t>
            </a:r>
            <a:r>
              <a:rPr lang="ro-RO" sz="2400" dirty="0"/>
              <a:t>, </a:t>
            </a:r>
          </a:p>
          <a:p>
            <a:pPr lvl="1"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q"/>
              <a:defRPr/>
            </a:pPr>
            <a:r>
              <a:rPr lang="ro-RO" sz="2400" dirty="0"/>
              <a:t>flexibilit</a:t>
            </a:r>
            <a:r>
              <a:rPr lang="en-GB" sz="2400" dirty="0"/>
              <a:t>y</a:t>
            </a:r>
            <a:endParaRPr lang="ro-RO" sz="2400" dirty="0"/>
          </a:p>
          <a:p>
            <a:pPr lvl="1" algn="r"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None/>
              <a:defRPr/>
            </a:pPr>
            <a:r>
              <a:rPr lang="ro-RO" sz="1700" dirty="0"/>
              <a:t>Source: Samson C, Finlay I,The practice of palliative care from the perspective of patients and carers, MNJ Support Palliat Care doi: 10.1136</a:t>
            </a:r>
            <a:r>
              <a:rPr lang="en-US" sz="1700" dirty="0"/>
              <a:t>/bmjspcare-2013-000551,</a:t>
            </a:r>
            <a:r>
              <a:rPr lang="ro-RO" sz="1700" dirty="0"/>
              <a:t> </a:t>
            </a:r>
            <a:r>
              <a:rPr lang="ro-RO" sz="1700" dirty="0">
                <a:hlinkClick r:id="rId2"/>
              </a:rPr>
              <a:t>http://spcare.bmj.com/content/early/2014/01/16/bmjspcare-2013-000551.short?rss=1</a:t>
            </a:r>
            <a:r>
              <a:rPr lang="ro-RO" sz="1700" dirty="0"/>
              <a:t> 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5D7FCDE-3C15-458A-AB13-FC928665CA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7407" y="902792"/>
            <a:ext cx="8830198" cy="854041"/>
          </a:xfrm>
        </p:spPr>
        <p:txBody>
          <a:bodyPr>
            <a:normAutofit fontScale="90000"/>
          </a:bodyPr>
          <a:lstStyle/>
          <a:p>
            <a:r>
              <a:rPr lang="en-GB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Impact of palliative care on patients and families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5CFD52BE-D679-4055-BAA6-E4C277BB1C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Gabe’s Story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>
                <a:hlinkClick r:id="rId2"/>
              </a:rPr>
              <a:t>https://www.youtube.com/watch?v=NkmzfNDhxx8</a:t>
            </a: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List at least three characteristics of palliative care that </a:t>
            </a:r>
            <a:r>
              <a:rPr lang="ro-RO" dirty="0"/>
              <a:t>you</a:t>
            </a:r>
            <a:r>
              <a:rPr lang="en-GB" dirty="0"/>
              <a:t> noticed from the video, as compared to the biomedical model that is being practiced and that </a:t>
            </a:r>
            <a:r>
              <a:rPr lang="ro-RO" dirty="0"/>
              <a:t>you</a:t>
            </a:r>
            <a:r>
              <a:rPr lang="en-GB" dirty="0"/>
              <a:t> have been familiar with</a:t>
            </a:r>
          </a:p>
        </p:txBody>
      </p:sp>
    </p:spTree>
    <p:extLst>
      <p:ext uri="{BB962C8B-B14F-4D97-AF65-F5344CB8AC3E}">
        <p14:creationId xmlns:p14="http://schemas.microsoft.com/office/powerpoint/2010/main" val="16237824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359428" y="674626"/>
            <a:ext cx="8496175" cy="1143000"/>
          </a:xfrm>
        </p:spPr>
        <p:txBody>
          <a:bodyPr>
            <a:normAutofit/>
          </a:bodyPr>
          <a:lstStyle/>
          <a:p>
            <a:pPr algn="l" eaLnBrk="1" hangingPunct="1"/>
            <a:r>
              <a:rPr lang="ro-RO" altLang="en-US" sz="4000" b="1" dirty="0">
                <a:solidFill>
                  <a:srgbClr val="0033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Objectives</a:t>
            </a:r>
            <a:r>
              <a:rPr lang="en-US" altLang="en-US" sz="4000" b="1" dirty="0">
                <a:solidFill>
                  <a:srgbClr val="0033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199" y="1986108"/>
            <a:ext cx="8434511" cy="4035244"/>
          </a:xfrm>
        </p:spPr>
        <p:txBody>
          <a:bodyPr>
            <a:normAutofit fontScale="85000" lnSpcReduction="10000"/>
          </a:bodyPr>
          <a:lstStyle/>
          <a:p>
            <a:pPr>
              <a:lnSpc>
                <a:spcPct val="100000"/>
              </a:lnSpc>
              <a:spcAft>
                <a:spcPts val="2400"/>
              </a:spcAft>
            </a:pPr>
            <a:r>
              <a:rPr lang="en-US" altLang="en-US" sz="3200" dirty="0">
                <a:solidFill>
                  <a:srgbClr val="003300"/>
                </a:solidFill>
              </a:rPr>
              <a:t>Define palliative care;</a:t>
            </a:r>
            <a:endParaRPr lang="ro-RO" altLang="en-US" sz="3200" dirty="0">
              <a:solidFill>
                <a:srgbClr val="003300"/>
              </a:solidFill>
            </a:endParaRPr>
          </a:p>
          <a:p>
            <a:pPr>
              <a:lnSpc>
                <a:spcPct val="100000"/>
              </a:lnSpc>
              <a:spcAft>
                <a:spcPts val="2400"/>
              </a:spcAft>
            </a:pPr>
            <a:r>
              <a:rPr lang="ro-RO" sz="3200" dirty="0">
                <a:solidFill>
                  <a:srgbClr val="003300"/>
                </a:solidFill>
              </a:rPr>
              <a:t>Explain holistic principles of practice for palliative care</a:t>
            </a:r>
            <a:r>
              <a:rPr lang="en-US" altLang="en-US" sz="3200" dirty="0">
                <a:solidFill>
                  <a:srgbClr val="003300"/>
                </a:solidFill>
              </a:rPr>
              <a:t>;</a:t>
            </a:r>
            <a:endParaRPr lang="en-GB" altLang="en-US" sz="3200" dirty="0">
              <a:solidFill>
                <a:srgbClr val="003300"/>
              </a:solidFill>
            </a:endParaRPr>
          </a:p>
          <a:p>
            <a:pPr>
              <a:lnSpc>
                <a:spcPct val="100000"/>
              </a:lnSpc>
              <a:spcAft>
                <a:spcPts val="2400"/>
              </a:spcAft>
            </a:pPr>
            <a:r>
              <a:rPr lang="en-GB" sz="3200">
                <a:solidFill>
                  <a:srgbClr val="003300"/>
                </a:solidFill>
              </a:rPr>
              <a:t>Describe</a:t>
            </a:r>
            <a:r>
              <a:rPr lang="ro-RO" sz="3200">
                <a:solidFill>
                  <a:srgbClr val="003300"/>
                </a:solidFill>
              </a:rPr>
              <a:t> </a:t>
            </a:r>
            <a:r>
              <a:rPr lang="ro-RO" sz="3200" dirty="0">
                <a:solidFill>
                  <a:srgbClr val="003300"/>
                </a:solidFill>
              </a:rPr>
              <a:t>the impact for patients and their families of living with a life-limiting condition </a:t>
            </a:r>
          </a:p>
          <a:p>
            <a:pPr>
              <a:lnSpc>
                <a:spcPct val="100000"/>
              </a:lnSpc>
              <a:spcAft>
                <a:spcPts val="2400"/>
              </a:spcAft>
            </a:pPr>
            <a:r>
              <a:rPr lang="ro-RO" sz="3200" dirty="0"/>
              <a:t>Explain how palliative care fits within </a:t>
            </a:r>
            <a:r>
              <a:rPr lang="en-GB" sz="3200" dirty="0"/>
              <a:t>medical care</a:t>
            </a:r>
            <a:r>
              <a:rPr lang="ro-RO" sz="3200" dirty="0"/>
              <a:t> and public health agenda</a:t>
            </a:r>
            <a:r>
              <a:rPr lang="en-US" altLang="en-US" sz="4400" dirty="0">
                <a:solidFill>
                  <a:srgbClr val="003300"/>
                </a:solidFill>
              </a:rPr>
              <a:t>;</a:t>
            </a:r>
            <a:endParaRPr lang="en-GB" altLang="en-US" sz="4400" dirty="0">
              <a:solidFill>
                <a:srgbClr val="003300"/>
              </a:solidFill>
            </a:endParaRPr>
          </a:p>
          <a:p>
            <a:pPr>
              <a:lnSpc>
                <a:spcPct val="100000"/>
              </a:lnSpc>
              <a:spcAft>
                <a:spcPts val="2400"/>
              </a:spcAft>
            </a:pPr>
            <a:endParaRPr lang="en-US" altLang="en-US" sz="3200" dirty="0">
              <a:solidFill>
                <a:srgbClr val="003300"/>
              </a:solidFill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5D7FCDE-3C15-458A-AB13-FC928665CA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To conclude: 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E4E4EB49-A444-4CAA-BD5D-09E111FE0E23}"/>
              </a:ext>
            </a:extLst>
          </p:cNvPr>
          <p:cNvSpPr txBox="1">
            <a:spLocks noChangeArrowheads="1"/>
          </p:cNvSpPr>
          <p:nvPr/>
        </p:nvSpPr>
        <p:spPr>
          <a:xfrm>
            <a:off x="266700" y="1970802"/>
            <a:ext cx="8610600" cy="4321175"/>
          </a:xfrm>
          <a:prstGeom prst="rect">
            <a:avLst/>
          </a:prstGeom>
          <a:ln>
            <a:solidFill>
              <a:srgbClr val="FF0000"/>
            </a:solidFill>
          </a:ln>
        </p:spPr>
        <p:txBody>
          <a:bodyPr vert="horz" lIns="91440" tIns="45720" rIns="91440" bIns="45720" rtlCol="0">
            <a:normAutofit fontScale="92500" lnSpcReduction="20000"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/>
              <a:buChar char="•"/>
              <a:defRPr sz="21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8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spcBef>
                <a:spcPts val="1200"/>
              </a:spcBef>
              <a:buNone/>
            </a:pPr>
            <a:endParaRPr lang="en-GB" altLang="en-US" sz="1300" b="1" dirty="0"/>
          </a:p>
          <a:p>
            <a:pPr>
              <a:spcBef>
                <a:spcPts val="1200"/>
              </a:spcBef>
            </a:pPr>
            <a:r>
              <a:rPr lang="en-GB" altLang="en-US" sz="2800" b="1" dirty="0"/>
              <a:t>WE CANNOT ALWAYS cure, </a:t>
            </a:r>
            <a:endParaRPr lang="ro-RO" altLang="en-US" sz="2800" dirty="0"/>
          </a:p>
          <a:p>
            <a:pPr>
              <a:buFont typeface="Wingdings" panose="05000000000000000000" pitchFamily="2" charset="2"/>
              <a:buChar char="q"/>
            </a:pPr>
            <a:r>
              <a:rPr lang="en-GB" altLang="en-US" sz="2800" b="1" dirty="0">
                <a:solidFill>
                  <a:srgbClr val="92D050"/>
                </a:solidFill>
              </a:rPr>
              <a:t>BUT WE CAN ALWAYS</a:t>
            </a:r>
            <a:r>
              <a:rPr lang="ro-RO" altLang="en-US" sz="2800" dirty="0">
                <a:solidFill>
                  <a:srgbClr val="92D050"/>
                </a:solidFill>
              </a:rPr>
              <a:t> </a:t>
            </a:r>
            <a:r>
              <a:rPr lang="en-GB" altLang="en-US" sz="4000" b="1" dirty="0">
                <a:solidFill>
                  <a:srgbClr val="FF0000"/>
                </a:solidFill>
              </a:rPr>
              <a:t>care</a:t>
            </a:r>
            <a:endParaRPr lang="en-GB" altLang="en-US" sz="2800" b="1" dirty="0">
              <a:solidFill>
                <a:srgbClr val="FF0000"/>
              </a:solidFill>
            </a:endParaRPr>
          </a:p>
          <a:p>
            <a:pPr>
              <a:buFont typeface="Wingdings" panose="05000000000000000000" pitchFamily="2" charset="2"/>
              <a:buChar char="q"/>
            </a:pPr>
            <a:endParaRPr lang="en-US" altLang="en-US" sz="2800" dirty="0"/>
          </a:p>
          <a:p>
            <a:r>
              <a:rPr lang="en-GB" altLang="en-US" sz="2800" b="1" dirty="0"/>
              <a:t>WE CANNOT ALWAYS remove the pain of a loss, but</a:t>
            </a:r>
            <a:endParaRPr lang="ro-RO" altLang="en-US" sz="2800" dirty="0"/>
          </a:p>
          <a:p>
            <a:pPr>
              <a:buFont typeface="Wingdings" panose="05000000000000000000" pitchFamily="2" charset="2"/>
              <a:buChar char="q"/>
            </a:pPr>
            <a:r>
              <a:rPr lang="en-GB" altLang="en-US" sz="2800" b="1" dirty="0">
                <a:solidFill>
                  <a:srgbClr val="92D050"/>
                </a:solidFill>
              </a:rPr>
              <a:t>BUT WE CAN ALWAYS</a:t>
            </a:r>
            <a:r>
              <a:rPr lang="ro-RO" altLang="en-US" sz="2800" b="1" dirty="0">
                <a:solidFill>
                  <a:srgbClr val="92D050"/>
                </a:solidFill>
              </a:rPr>
              <a:t> </a:t>
            </a:r>
            <a:r>
              <a:rPr lang="en-GB" altLang="en-US" sz="4000" b="1" dirty="0">
                <a:solidFill>
                  <a:srgbClr val="FF0000"/>
                </a:solidFill>
              </a:rPr>
              <a:t>support</a:t>
            </a:r>
            <a:r>
              <a:rPr lang="en-GB" altLang="en-US" sz="2800" dirty="0"/>
              <a:t> the bereaved</a:t>
            </a:r>
            <a:endParaRPr lang="en-US" altLang="en-US" sz="2800" dirty="0"/>
          </a:p>
          <a:p>
            <a:pPr>
              <a:buFont typeface="Wingdings" panose="05000000000000000000" pitchFamily="2" charset="2"/>
              <a:buNone/>
            </a:pPr>
            <a:endParaRPr lang="ro-RO" altLang="en-US" sz="2800" dirty="0"/>
          </a:p>
          <a:p>
            <a:r>
              <a:rPr lang="en-GB" altLang="en-US" sz="2800" b="1" dirty="0"/>
              <a:t>WE CANNOT ALWAYS give an answer, but</a:t>
            </a:r>
            <a:endParaRPr lang="ro-RO" altLang="en-US" sz="2800" dirty="0"/>
          </a:p>
          <a:p>
            <a:pPr>
              <a:buFont typeface="Wingdings" panose="05000000000000000000" pitchFamily="2" charset="2"/>
              <a:buChar char="q"/>
            </a:pPr>
            <a:r>
              <a:rPr lang="en-GB" altLang="en-US" sz="2800" b="1" dirty="0">
                <a:solidFill>
                  <a:srgbClr val="92D050"/>
                </a:solidFill>
              </a:rPr>
              <a:t>BUT WE CAN ALWAYS</a:t>
            </a:r>
            <a:r>
              <a:rPr lang="ro-RO" altLang="en-US" sz="2800" b="1" dirty="0">
                <a:solidFill>
                  <a:srgbClr val="92D050"/>
                </a:solidFill>
              </a:rPr>
              <a:t> </a:t>
            </a:r>
            <a:r>
              <a:rPr lang="en-GB" altLang="en-US" sz="4000" b="1" dirty="0">
                <a:solidFill>
                  <a:srgbClr val="FF0000"/>
                </a:solidFill>
              </a:rPr>
              <a:t>listen</a:t>
            </a:r>
            <a:r>
              <a:rPr lang="en-GB" altLang="en-US" sz="2800" dirty="0"/>
              <a:t> to the questions</a:t>
            </a:r>
            <a:endParaRPr lang="en-US" altLang="en-US" sz="2800" dirty="0"/>
          </a:p>
        </p:txBody>
      </p:sp>
    </p:spTree>
    <p:extLst>
      <p:ext uri="{BB962C8B-B14F-4D97-AF65-F5344CB8AC3E}">
        <p14:creationId xmlns:p14="http://schemas.microsoft.com/office/powerpoint/2010/main" val="2555867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CFFDA0C1-354A-4D3A-A5B0-452F361C2C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What is palliative care?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DCA46873-F42D-4021-AED5-E30853A7FD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646758"/>
            <a:ext cx="7886700" cy="3564484"/>
          </a:xfrm>
          <a:solidFill>
            <a:schemeClr val="accent3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anchor="ctr">
            <a:normAutofit/>
          </a:bodyPr>
          <a:lstStyle/>
          <a:p>
            <a:pPr marL="0" indent="0" algn="ctr">
              <a:buNone/>
            </a:pPr>
            <a:r>
              <a:rPr lang="en-GB" sz="3600" dirty="0"/>
              <a:t>What are the first </a:t>
            </a:r>
            <a:r>
              <a:rPr lang="en-GB" sz="3600" b="1" dirty="0"/>
              <a:t>3 words </a:t>
            </a:r>
          </a:p>
          <a:p>
            <a:pPr marL="0" indent="0" algn="ctr">
              <a:buNone/>
            </a:pPr>
            <a:r>
              <a:rPr lang="en-GB" sz="3600" dirty="0"/>
              <a:t>that come to your mind </a:t>
            </a:r>
          </a:p>
          <a:p>
            <a:pPr marL="0" indent="0" algn="ctr">
              <a:buNone/>
            </a:pPr>
            <a:r>
              <a:rPr lang="en-GB" sz="3600" dirty="0"/>
              <a:t>when thinking of palliative care </a:t>
            </a:r>
          </a:p>
          <a:p>
            <a:pPr marL="0" indent="0" algn="ctr">
              <a:buNone/>
            </a:pPr>
            <a:r>
              <a:rPr lang="en-GB" sz="3600" dirty="0"/>
              <a:t>and that should be part of </a:t>
            </a:r>
          </a:p>
          <a:p>
            <a:pPr marL="0" indent="0" algn="ctr">
              <a:buNone/>
            </a:pPr>
            <a:r>
              <a:rPr lang="en-GB" sz="3600" dirty="0"/>
              <a:t>a </a:t>
            </a:r>
            <a:r>
              <a:rPr lang="en-GB" sz="3600" b="1" dirty="0"/>
              <a:t>definition</a:t>
            </a:r>
            <a:r>
              <a:rPr lang="en-GB" sz="3600" dirty="0"/>
              <a:t> of palliative care?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BAFE9709-0679-4D19-80CC-5111BB8D7D73}"/>
              </a:ext>
            </a:extLst>
          </p:cNvPr>
          <p:cNvSpPr txBox="1"/>
          <p:nvPr/>
        </p:nvSpPr>
        <p:spPr>
          <a:xfrm>
            <a:off x="845494" y="5447376"/>
            <a:ext cx="518470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u="sng" dirty="0"/>
              <a:t>Exercise (10 min):</a:t>
            </a:r>
          </a:p>
          <a:p>
            <a:r>
              <a:rPr lang="en-GB" dirty="0"/>
              <a:t>Write individually at least 3 words</a:t>
            </a:r>
          </a:p>
          <a:p>
            <a:r>
              <a:rPr lang="en-GB" dirty="0"/>
              <a:t>Feedback (flipchart)</a:t>
            </a:r>
          </a:p>
        </p:txBody>
      </p:sp>
    </p:spTree>
    <p:extLst>
      <p:ext uri="{BB962C8B-B14F-4D97-AF65-F5344CB8AC3E}">
        <p14:creationId xmlns:p14="http://schemas.microsoft.com/office/powerpoint/2010/main" val="19806958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CFFDA0C1-354A-4D3A-A5B0-452F361C2C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…What is palliative care?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DCA46873-F42D-4021-AED5-E30853A7FD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86290" y="1832350"/>
            <a:ext cx="7886699" cy="4681793"/>
          </a:xfrm>
        </p:spPr>
        <p:txBody>
          <a:bodyPr>
            <a:normAutofit fontScale="92500" lnSpcReduction="20000"/>
          </a:bodyPr>
          <a:lstStyle/>
          <a:p>
            <a:pPr marL="0" indent="0" algn="just">
              <a:lnSpc>
                <a:spcPct val="120000"/>
              </a:lnSpc>
              <a:buNone/>
            </a:pPr>
            <a:r>
              <a:rPr lang="en-GB" sz="3200" dirty="0"/>
              <a:t>Palliative care is an approach that improves the </a:t>
            </a:r>
            <a:r>
              <a:rPr lang="en-GB" sz="3200" b="1" u="sng" dirty="0"/>
              <a:t>quality of life </a:t>
            </a:r>
            <a:r>
              <a:rPr lang="en-GB" sz="3200" dirty="0"/>
              <a:t>of patients and their families facing the problem associated with </a:t>
            </a:r>
            <a:r>
              <a:rPr lang="en-GB" sz="3200" b="1" u="sng" dirty="0"/>
              <a:t>life-threatening illness</a:t>
            </a:r>
            <a:r>
              <a:rPr lang="en-GB" sz="3200" dirty="0"/>
              <a:t>, through the </a:t>
            </a:r>
            <a:r>
              <a:rPr lang="en-GB" sz="3200" b="1" u="sng" dirty="0"/>
              <a:t>prevention and relief of suffering</a:t>
            </a:r>
            <a:r>
              <a:rPr lang="en-GB" sz="3200" dirty="0"/>
              <a:t> by means of early identification and impeccable assessment and treatment of pain and other </a:t>
            </a:r>
            <a:r>
              <a:rPr lang="en-GB" sz="3200" b="1" u="sng" dirty="0"/>
              <a:t>physical, psycho-social and spiritual </a:t>
            </a:r>
            <a:r>
              <a:rPr lang="en-GB" sz="3200" dirty="0"/>
              <a:t>problems.</a:t>
            </a:r>
          </a:p>
          <a:p>
            <a:pPr marL="0" indent="0" algn="r">
              <a:lnSpc>
                <a:spcPct val="120000"/>
              </a:lnSpc>
              <a:buNone/>
            </a:pPr>
            <a:endParaRPr lang="en-GB" sz="1400" dirty="0"/>
          </a:p>
          <a:p>
            <a:pPr marL="0" indent="0" algn="r">
              <a:lnSpc>
                <a:spcPct val="120000"/>
              </a:lnSpc>
              <a:buNone/>
            </a:pPr>
            <a:r>
              <a:rPr lang="en-GB" sz="1400" dirty="0" err="1"/>
              <a:t>Sourca</a:t>
            </a:r>
            <a:r>
              <a:rPr lang="en-GB" sz="1400" dirty="0"/>
              <a:t>: WHO definition, </a:t>
            </a:r>
            <a:r>
              <a:rPr lang="en-GB" sz="1800" dirty="0">
                <a:hlinkClick r:id="rId2"/>
              </a:rPr>
              <a:t>https://www.who.int/cancer/palliative/definition/en</a:t>
            </a:r>
            <a:r>
              <a:rPr lang="en-GB" sz="3200" dirty="0">
                <a:hlinkClick r:id="rId2"/>
              </a:rPr>
              <a:t>/</a:t>
            </a:r>
            <a:endParaRPr lang="en-GB" sz="3200" dirty="0"/>
          </a:p>
        </p:txBody>
      </p:sp>
    </p:spTree>
    <p:extLst>
      <p:ext uri="{BB962C8B-B14F-4D97-AF65-F5344CB8AC3E}">
        <p14:creationId xmlns:p14="http://schemas.microsoft.com/office/powerpoint/2010/main" val="17406181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97C339FF-1EE4-4C69-90E0-E5E5FCAF40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GB" u="sng" dirty="0">
              <a:hlinkClick r:id="rId2"/>
            </a:endParaRPr>
          </a:p>
          <a:p>
            <a:pPr marL="0" indent="0">
              <a:buNone/>
            </a:pPr>
            <a:endParaRPr lang="en-GB" dirty="0">
              <a:hlinkClick r:id="rId2"/>
            </a:endParaRPr>
          </a:p>
          <a:p>
            <a:pPr marL="0" indent="0">
              <a:buNone/>
            </a:pPr>
            <a:endParaRPr lang="en-GB" u="sng" dirty="0">
              <a:hlinkClick r:id="rId2"/>
            </a:endParaRPr>
          </a:p>
          <a:p>
            <a:pPr marL="0" indent="0">
              <a:buNone/>
            </a:pPr>
            <a:r>
              <a:rPr lang="ro-RO" u="sng" dirty="0">
                <a:hlinkClick r:id="rId2"/>
              </a:rPr>
              <a:t>https://www.youtube.com/watch?v=ttW8pxF__g4</a:t>
            </a:r>
            <a:endParaRPr lang="en-GB" u="sng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Video (3 minutes)</a:t>
            </a:r>
          </a:p>
          <a:p>
            <a:pPr marL="0" indent="0">
              <a:buNone/>
            </a:pPr>
            <a:endParaRPr lang="en-GB" u="sng" dirty="0"/>
          </a:p>
        </p:txBody>
      </p:sp>
    </p:spTree>
    <p:extLst>
      <p:ext uri="{BB962C8B-B14F-4D97-AF65-F5344CB8AC3E}">
        <p14:creationId xmlns:p14="http://schemas.microsoft.com/office/powerpoint/2010/main" val="20082351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CFFDA0C1-354A-4D3A-A5B0-452F361C2C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Terminology</a:t>
            </a:r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xmlns="" id="{9B599864-0BF1-48DA-AD06-E694217DF772}"/>
              </a:ext>
            </a:extLst>
          </p:cNvPr>
          <p:cNvSpPr txBox="1">
            <a:spLocks noChangeArrowheads="1"/>
          </p:cNvSpPr>
          <p:nvPr/>
        </p:nvSpPr>
        <p:spPr>
          <a:xfrm>
            <a:off x="409831" y="1756833"/>
            <a:ext cx="8299450" cy="4772025"/>
          </a:xfrm>
          <a:prstGeom prst="rect">
            <a:avLst/>
          </a:prstGeom>
        </p:spPr>
        <p:txBody>
          <a:bodyPr vert="horz" lIns="92075" tIns="46038" rIns="92075" bIns="46038" rtlCol="0">
            <a:norm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/>
              <a:buChar char="•"/>
              <a:defRPr sz="21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8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Gill Sans MT" pitchFamily="34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fr-FR" altLang="en-US" sz="2600" b="1" u="sng" dirty="0">
                <a:latin typeface="Calibri" panose="020F0502020204030204" pitchFamily="34" charset="0"/>
              </a:rPr>
              <a:t>« Hospice »</a:t>
            </a:r>
            <a:r>
              <a:rPr lang="fr-FR" altLang="en-US" sz="2600" dirty="0">
                <a:latin typeface="Calibri" panose="020F0502020204030204" pitchFamily="34" charset="0"/>
              </a:rPr>
              <a:t> </a:t>
            </a:r>
            <a:r>
              <a:rPr lang="en-GB" altLang="en-US" sz="2600" dirty="0">
                <a:latin typeface="Calibri" panose="020F0502020204030204" pitchFamily="34" charset="0"/>
              </a:rPr>
              <a:t>- different meanings in different countries:</a:t>
            </a:r>
            <a:endParaRPr lang="ro-RO" altLang="en-US" sz="2600" dirty="0">
              <a:latin typeface="Calibri" panose="020F0502020204030204" pitchFamily="34" charset="0"/>
            </a:endParaRPr>
          </a:p>
          <a:p>
            <a:pPr marL="457200" lvl="1" indent="0">
              <a:buFont typeface="Wingdings" panose="05000000000000000000" pitchFamily="2" charset="2"/>
              <a:buNone/>
              <a:defRPr/>
            </a:pPr>
            <a:r>
              <a:rPr lang="en-GB" altLang="en-US" sz="2200" dirty="0">
                <a:latin typeface="Calibri" panose="020F0502020204030204" pitchFamily="34" charset="0"/>
              </a:rPr>
              <a:t>Defines</a:t>
            </a:r>
            <a:r>
              <a:rPr lang="ro-RO" altLang="en-US" sz="2200" dirty="0">
                <a:latin typeface="Calibri" panose="020F0502020204030204" pitchFamily="34" charset="0"/>
              </a:rPr>
              <a:t>:</a:t>
            </a:r>
          </a:p>
          <a:p>
            <a:pPr lvl="1">
              <a:defRPr/>
            </a:pPr>
            <a:r>
              <a:rPr lang="fr-FR" altLang="en-US" sz="2200" dirty="0">
                <a:latin typeface="Calibri" panose="020F0502020204030204" pitchFamily="34" charset="0"/>
              </a:rPr>
              <a:t>a </a:t>
            </a:r>
            <a:r>
              <a:rPr lang="fr-FR" altLang="en-US" sz="2200" b="1" dirty="0">
                <a:latin typeface="Calibri" panose="020F0502020204030204" pitchFamily="34" charset="0"/>
              </a:rPr>
              <a:t>concept</a:t>
            </a:r>
            <a:r>
              <a:rPr lang="fr-FR" altLang="en-US" sz="2200" dirty="0">
                <a:latin typeface="Calibri" panose="020F0502020204030204" pitchFamily="34" charset="0"/>
              </a:rPr>
              <a:t> of care, </a:t>
            </a:r>
            <a:endParaRPr lang="ro-RO" altLang="en-US" sz="2200" dirty="0">
              <a:latin typeface="Calibri" panose="020F0502020204030204" pitchFamily="34" charset="0"/>
            </a:endParaRPr>
          </a:p>
          <a:p>
            <a:pPr lvl="1">
              <a:defRPr/>
            </a:pPr>
            <a:r>
              <a:rPr lang="fr-FR" altLang="en-US" sz="2200" dirty="0">
                <a:latin typeface="Calibri" panose="020F0502020204030204" pitchFamily="34" charset="0"/>
              </a:rPr>
              <a:t>a </a:t>
            </a:r>
            <a:r>
              <a:rPr lang="fr-FR" altLang="en-US" sz="2200" b="1" dirty="0">
                <a:latin typeface="Calibri" panose="020F0502020204030204" pitchFamily="34" charset="0"/>
              </a:rPr>
              <a:t>building</a:t>
            </a:r>
            <a:r>
              <a:rPr lang="fr-FR" altLang="en-US" sz="2200" dirty="0">
                <a:latin typeface="Calibri" panose="020F0502020204030204" pitchFamily="34" charset="0"/>
              </a:rPr>
              <a:t> </a:t>
            </a:r>
            <a:r>
              <a:rPr lang="en-GB" altLang="en-US" sz="2200" dirty="0">
                <a:latin typeface="Calibri" panose="020F0502020204030204" pitchFamily="34" charset="0"/>
              </a:rPr>
              <a:t>where this type of</a:t>
            </a:r>
            <a:r>
              <a:rPr lang="fr-FR" altLang="en-US" sz="2200" dirty="0">
                <a:latin typeface="Calibri" panose="020F0502020204030204" pitchFamily="34" charset="0"/>
              </a:rPr>
              <a:t> care </a:t>
            </a:r>
            <a:r>
              <a:rPr lang="fr-FR" altLang="en-US" sz="2200" dirty="0" err="1">
                <a:latin typeface="Calibri" panose="020F0502020204030204" pitchFamily="34" charset="0"/>
              </a:rPr>
              <a:t>is</a:t>
            </a:r>
            <a:r>
              <a:rPr lang="fr-FR" altLang="en-US" sz="2200" dirty="0">
                <a:latin typeface="Calibri" panose="020F0502020204030204" pitchFamily="34" charset="0"/>
              </a:rPr>
              <a:t> </a:t>
            </a:r>
            <a:r>
              <a:rPr lang="fr-FR" altLang="en-US" sz="2200" dirty="0" err="1">
                <a:latin typeface="Calibri" panose="020F0502020204030204" pitchFamily="34" charset="0"/>
              </a:rPr>
              <a:t>provided</a:t>
            </a:r>
            <a:r>
              <a:rPr lang="fr-FR" altLang="en-US" sz="2200" dirty="0">
                <a:latin typeface="Calibri" panose="020F0502020204030204" pitchFamily="34" charset="0"/>
              </a:rPr>
              <a:t>,</a:t>
            </a:r>
            <a:endParaRPr lang="ro-RO" altLang="en-US" sz="2200" dirty="0">
              <a:latin typeface="Calibri" panose="020F0502020204030204" pitchFamily="34" charset="0"/>
            </a:endParaRPr>
          </a:p>
          <a:p>
            <a:pPr lvl="1">
              <a:defRPr/>
            </a:pPr>
            <a:r>
              <a:rPr lang="ro-RO" altLang="en-US" sz="2200" dirty="0">
                <a:latin typeface="Calibri" panose="020F0502020204030204" pitchFamily="34" charset="0"/>
              </a:rPr>
              <a:t> </a:t>
            </a:r>
            <a:r>
              <a:rPr lang="en-GB" altLang="en-US" sz="2200" dirty="0">
                <a:latin typeface="Calibri" panose="020F0502020204030204" pitchFamily="34" charset="0"/>
              </a:rPr>
              <a:t>the support and care provided by volunteers for patients at the end of life</a:t>
            </a:r>
            <a:r>
              <a:rPr lang="fr-FR" altLang="en-US" sz="2200" dirty="0">
                <a:latin typeface="Calibri" panose="020F0502020204030204" pitchFamily="34" charset="0"/>
              </a:rPr>
              <a:t>;</a:t>
            </a:r>
          </a:p>
          <a:p>
            <a:pPr>
              <a:defRPr/>
            </a:pPr>
            <a:r>
              <a:rPr lang="en-GB" altLang="en-US" sz="2600" dirty="0">
                <a:latin typeface="Calibri" panose="020F0502020204030204" pitchFamily="34" charset="0"/>
              </a:rPr>
              <a:t>Recommended term (Romania) </a:t>
            </a:r>
            <a:r>
              <a:rPr lang="fr-FR" altLang="en-US" sz="2600" b="1" u="sng" dirty="0">
                <a:latin typeface="Calibri" panose="020F0502020204030204" pitchFamily="34" charset="0"/>
              </a:rPr>
              <a:t>« </a:t>
            </a:r>
            <a:r>
              <a:rPr lang="en-GB" altLang="en-US" sz="2600" b="1" u="sng" dirty="0">
                <a:latin typeface="Calibri" panose="020F0502020204030204" pitchFamily="34" charset="0"/>
              </a:rPr>
              <a:t>palliative care</a:t>
            </a:r>
            <a:r>
              <a:rPr lang="fr-FR" altLang="en-US" sz="2600" b="1" u="sng" dirty="0">
                <a:latin typeface="Calibri" panose="020F0502020204030204" pitchFamily="34" charset="0"/>
              </a:rPr>
              <a:t> »</a:t>
            </a:r>
            <a:endParaRPr lang="ro-RO" altLang="en-US" sz="2600" b="1" u="sng" dirty="0">
              <a:latin typeface="Calibri" panose="020F0502020204030204" pitchFamily="34" charset="0"/>
            </a:endParaRPr>
          </a:p>
          <a:p>
            <a:pPr>
              <a:defRPr/>
            </a:pPr>
            <a:r>
              <a:rPr lang="en-US" altLang="en-US" sz="2600" dirty="0" smtClean="0">
                <a:latin typeface="Calibri" panose="020F0502020204030204" pitchFamily="34" charset="0"/>
                <a:sym typeface="Symbol" panose="05050102010706020507" pitchFamily="18" charset="2"/>
              </a:rPr>
              <a:t>Etymology</a:t>
            </a:r>
            <a:r>
              <a:rPr lang="en-US" altLang="en-US" sz="2600" dirty="0">
                <a:latin typeface="Calibri" panose="020F0502020204030204" pitchFamily="34" charset="0"/>
                <a:sym typeface="Symbol" panose="05050102010706020507" pitchFamily="18" charset="2"/>
              </a:rPr>
              <a:t>: </a:t>
            </a:r>
          </a:p>
          <a:p>
            <a:pPr lvl="1">
              <a:defRPr/>
            </a:pPr>
            <a:r>
              <a:rPr lang="en-US" altLang="en-US" sz="2200" dirty="0">
                <a:latin typeface="Calibri" panose="020F0502020204030204" pitchFamily="34" charset="0"/>
                <a:sym typeface="Symbol" panose="05050102010706020507" pitchFamily="18" charset="2"/>
              </a:rPr>
              <a:t>“</a:t>
            </a:r>
            <a:r>
              <a:rPr lang="en-US" altLang="en-US" sz="2200" dirty="0" err="1">
                <a:latin typeface="Calibri" panose="020F0502020204030204" pitchFamily="34" charset="0"/>
                <a:sym typeface="Symbol" panose="05050102010706020507" pitchFamily="18" charset="2"/>
              </a:rPr>
              <a:t>hospes</a:t>
            </a:r>
            <a:r>
              <a:rPr lang="en-US" altLang="en-US" sz="2200" dirty="0">
                <a:latin typeface="Calibri" panose="020F0502020204030204" pitchFamily="34" charset="0"/>
                <a:sym typeface="Symbol" panose="05050102010706020507" pitchFamily="18" charset="2"/>
              </a:rPr>
              <a:t>”= </a:t>
            </a:r>
            <a:r>
              <a:rPr lang="en-GB" altLang="en-US" sz="2200" dirty="0">
                <a:latin typeface="Calibri" panose="020F0502020204030204" pitchFamily="34" charset="0"/>
                <a:sym typeface="Symbol" panose="05050102010706020507" pitchFamily="18" charset="2"/>
              </a:rPr>
              <a:t>host</a:t>
            </a:r>
            <a:endParaRPr lang="en-US" altLang="en-US" sz="2200" dirty="0">
              <a:latin typeface="Calibri" panose="020F0502020204030204" pitchFamily="34" charset="0"/>
              <a:sym typeface="Symbol" panose="05050102010706020507" pitchFamily="18" charset="2"/>
            </a:endParaRPr>
          </a:p>
          <a:p>
            <a:pPr lvl="1">
              <a:defRPr/>
            </a:pPr>
            <a:r>
              <a:rPr lang="en-US" altLang="en-US" sz="2200" dirty="0">
                <a:latin typeface="Calibri" panose="020F0502020204030204" pitchFamily="34" charset="0"/>
                <a:sym typeface="Symbol" panose="05050102010706020507" pitchFamily="18" charset="2"/>
              </a:rPr>
              <a:t>“pallium”= </a:t>
            </a:r>
            <a:r>
              <a:rPr lang="en-GB" altLang="en-US" sz="2200" dirty="0">
                <a:latin typeface="Calibri" panose="020F0502020204030204" pitchFamily="34" charset="0"/>
                <a:sym typeface="Symbol" panose="05050102010706020507" pitchFamily="18" charset="2"/>
              </a:rPr>
              <a:t>cloak</a:t>
            </a:r>
            <a:endParaRPr lang="en-US" altLang="en-US" sz="2200" dirty="0">
              <a:latin typeface="Calibri" panose="020F0502020204030204" pitchFamily="34" charset="0"/>
              <a:sym typeface="Symbol" panose="05050102010706020507" pitchFamily="18" charset="2"/>
            </a:endParaRPr>
          </a:p>
          <a:p>
            <a:pPr lvl="1">
              <a:defRPr/>
            </a:pPr>
            <a:endParaRPr lang="en-US" altLang="en-US" sz="2200" baseline="30000" dirty="0">
              <a:latin typeface="Calibri" panose="020F0502020204030204" pitchFamily="34" charset="0"/>
              <a:sym typeface="Symbol" panose="05050102010706020507" pitchFamily="18" charset="2"/>
            </a:endParaRPr>
          </a:p>
          <a:p>
            <a:pPr lvl="1" algn="r">
              <a:buFont typeface="Wingdings" panose="05000000000000000000" pitchFamily="2" charset="2"/>
              <a:buNone/>
              <a:defRPr/>
            </a:pPr>
            <a:r>
              <a:rPr lang="en-US" altLang="en-US" sz="1400" dirty="0">
                <a:latin typeface="Calibri" panose="020F0502020204030204" pitchFamily="34" charset="0"/>
              </a:rPr>
              <a:t>*Morris, D. (1997), Palliation: shielding the patient form the assault of symptoms</a:t>
            </a:r>
          </a:p>
        </p:txBody>
      </p:sp>
    </p:spTree>
    <p:extLst>
      <p:ext uri="{BB962C8B-B14F-4D97-AF65-F5344CB8AC3E}">
        <p14:creationId xmlns:p14="http://schemas.microsoft.com/office/powerpoint/2010/main" val="45545966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>
            <a:extLst>
              <a:ext uri="{FF2B5EF4-FFF2-40B4-BE49-F238E27FC236}">
                <a16:creationId xmlns:a16="http://schemas.microsoft.com/office/drawing/2014/main" xmlns="" id="{3618F0EB-169F-4466-B72D-D9F20009EA5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o-RO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When is palliative care appropriate?</a:t>
            </a:r>
            <a:endParaRPr lang="en-US" sz="36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244" name="TextBox 2">
            <a:extLst>
              <a:ext uri="{FF2B5EF4-FFF2-40B4-BE49-F238E27FC236}">
                <a16:creationId xmlns:a16="http://schemas.microsoft.com/office/drawing/2014/main" xmlns="" id="{1AF4AF02-0E5D-419E-87F7-B93AB07CDA8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16013" y="4932363"/>
            <a:ext cx="7380287" cy="132343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o-RO" altLang="en-US" sz="2000" b="1" u="sng" dirty="0"/>
              <a:t>Implications: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ro-RO" altLang="en-US" sz="2000" u="sng" dirty="0"/>
              <a:t>For the professionist</a:t>
            </a:r>
            <a:r>
              <a:rPr lang="ro-RO" altLang="en-US" sz="2000" dirty="0"/>
              <a:t>– frustration, therapy failure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ro-RO" altLang="en-US" sz="2000" u="sng" dirty="0"/>
              <a:t>For the patient</a:t>
            </a:r>
            <a:r>
              <a:rPr lang="ro-RO" altLang="en-US" sz="2000" dirty="0"/>
              <a:t>– feeling abandoned by the healthcare system</a:t>
            </a:r>
            <a:endParaRPr lang="en-US" altLang="en-US" sz="2000" dirty="0"/>
          </a:p>
        </p:txBody>
      </p:sp>
      <p:sp>
        <p:nvSpPr>
          <p:cNvPr id="10245" name="TextBox 3">
            <a:extLst>
              <a:ext uri="{FF2B5EF4-FFF2-40B4-BE49-F238E27FC236}">
                <a16:creationId xmlns:a16="http://schemas.microsoft.com/office/drawing/2014/main" xmlns="" id="{9D814836-0FAD-4899-AA74-8B4D53EE491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59428" y="1904355"/>
            <a:ext cx="4446728" cy="7694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o-RO" altLang="en-US" sz="4400" b="1" dirty="0">
                <a:latin typeface="Old English Text MT" panose="03040902040508030806" pitchFamily="66" charset="0"/>
              </a:rPr>
              <a:t>Initial Concept...</a:t>
            </a:r>
            <a:endParaRPr lang="en-US" altLang="en-US" sz="4400" b="1" dirty="0">
              <a:latin typeface="Old English Text MT" panose="03040902040508030806" pitchFamily="66" charset="0"/>
            </a:endParaRP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xmlns="" id="{55EAD151-316A-4932-8502-CDD80B4FEA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9073428"/>
              </p:ext>
            </p:extLst>
          </p:nvPr>
        </p:nvGraphicFramePr>
        <p:xfrm>
          <a:off x="1547813" y="2924175"/>
          <a:ext cx="6696075" cy="11636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896055">
                  <a:extLst>
                    <a:ext uri="{9D8B030D-6E8A-4147-A177-3AD203B41FA5}">
                      <a16:colId xmlns:a16="http://schemas.microsoft.com/office/drawing/2014/main" xmlns="" val="1800813035"/>
                    </a:ext>
                  </a:extLst>
                </a:gridCol>
                <a:gridCol w="1800020">
                  <a:extLst>
                    <a:ext uri="{9D8B030D-6E8A-4147-A177-3AD203B41FA5}">
                      <a16:colId xmlns:a16="http://schemas.microsoft.com/office/drawing/2014/main" xmlns="" val="2645102464"/>
                    </a:ext>
                  </a:extLst>
                </a:gridCol>
              </a:tblGrid>
              <a:tr h="1163638">
                <a:tc>
                  <a:txBody>
                    <a:bodyPr/>
                    <a:lstStyle/>
                    <a:p>
                      <a:pPr algn="ctr"/>
                      <a:endParaRPr lang="ro-RO" sz="20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lang="ro-RO" sz="2000" dirty="0">
                          <a:solidFill>
                            <a:schemeClr val="tx1"/>
                          </a:solidFill>
                        </a:rPr>
                        <a:t>ACTIVE TREATMENT</a:t>
                      </a:r>
                    </a:p>
                    <a:p>
                      <a:pPr algn="ctr"/>
                      <a:r>
                        <a:rPr lang="ro-RO" sz="2000" dirty="0">
                          <a:solidFill>
                            <a:schemeClr val="tx1"/>
                          </a:solidFill>
                        </a:rPr>
                        <a:t>(”CURATIVE”)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 marL="91428" marR="91428" marT="45739" marB="45739">
                    <a:solidFill>
                      <a:srgbClr val="CCFF66"/>
                    </a:solidFill>
                  </a:tcPr>
                </a:tc>
                <a:tc>
                  <a:txBody>
                    <a:bodyPr/>
                    <a:lstStyle/>
                    <a:p>
                      <a:endParaRPr lang="ro-RO" sz="2000" dirty="0"/>
                    </a:p>
                    <a:p>
                      <a:r>
                        <a:rPr lang="ro-RO" sz="2000" dirty="0">
                          <a:solidFill>
                            <a:schemeClr val="tx1"/>
                          </a:solidFill>
                        </a:rPr>
                        <a:t>PALLIATIVE CARE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 marL="91428" marR="91428" marT="45739" marB="45739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23310853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8" name="TextBox 12">
            <a:extLst>
              <a:ext uri="{FF2B5EF4-FFF2-40B4-BE49-F238E27FC236}">
                <a16:creationId xmlns:a16="http://schemas.microsoft.com/office/drawing/2014/main" xmlns="" id="{95E4906E-66C2-4E17-A4D6-EB1E6C99BC4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54012" y="5217020"/>
            <a:ext cx="8435975" cy="156966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o-RO" altLang="en-US" sz="1600" b="1" u="sng" dirty="0"/>
              <a:t>Implicațions: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ro-RO" altLang="en-US" sz="1600" u="sng" dirty="0"/>
              <a:t>For the professionists </a:t>
            </a:r>
            <a:r>
              <a:rPr lang="ro-RO" altLang="en-US" sz="1600" dirty="0"/>
              <a:t>- Early intervention and support capacity from the meoment of diagnosis, adapted to the patient/family needs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ro-RO" altLang="en-US" sz="1600" u="sng" dirty="0"/>
              <a:t>For the patient </a:t>
            </a:r>
            <a:r>
              <a:rPr lang="ro-RO" altLang="en-US" sz="1600" dirty="0"/>
              <a:t>– understanding of the disease and its evolution, better compliance to treatment, improved quality of life till the very end, less invasive interventions </a:t>
            </a:r>
            <a:endParaRPr lang="en-US" altLang="en-US" sz="1600" dirty="0"/>
          </a:p>
        </p:txBody>
      </p:sp>
      <p:grpSp>
        <p:nvGrpSpPr>
          <p:cNvPr id="11269" name="Group 15">
            <a:extLst>
              <a:ext uri="{FF2B5EF4-FFF2-40B4-BE49-F238E27FC236}">
                <a16:creationId xmlns:a16="http://schemas.microsoft.com/office/drawing/2014/main" xmlns="" id="{BB45CA7D-3EC7-4AC8-87E1-58B60C1E2BD2}"/>
              </a:ext>
            </a:extLst>
          </p:cNvPr>
          <p:cNvGrpSpPr>
            <a:grpSpLocks/>
          </p:cNvGrpSpPr>
          <p:nvPr/>
        </p:nvGrpSpPr>
        <p:grpSpPr bwMode="auto">
          <a:xfrm>
            <a:off x="991158" y="2237459"/>
            <a:ext cx="7427912" cy="2777790"/>
            <a:chOff x="1465340" y="1909211"/>
            <a:chExt cx="7427260" cy="2778559"/>
          </a:xfrm>
        </p:grpSpPr>
        <p:sp>
          <p:nvSpPr>
            <p:cNvPr id="11271" name="Isosceles Triangle 5">
              <a:extLst>
                <a:ext uri="{FF2B5EF4-FFF2-40B4-BE49-F238E27FC236}">
                  <a16:creationId xmlns:a16="http://schemas.microsoft.com/office/drawing/2014/main" xmlns="" id="{F4D3201E-DABB-475F-8D56-4C74F45AC6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795441" y="1921038"/>
              <a:ext cx="1097159" cy="2724553"/>
            </a:xfrm>
            <a:prstGeom prst="triangle">
              <a:avLst>
                <a:gd name="adj" fmla="val 0"/>
              </a:avLst>
            </a:prstGeom>
            <a:noFill/>
            <a:ln w="9525" algn="ctr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 marL="1600200" indent="-22860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Font typeface="Wingdings" panose="05000000000000000000" pitchFamily="2" charset="2"/>
                <a:buChar char="Ø"/>
                <a:defRPr sz="28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Font typeface="Wingdings" panose="05000000000000000000" pitchFamily="2" charset="2"/>
                <a:buChar char="§"/>
                <a:defRPr sz="24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buFontTx/>
                <a:buChar char="–"/>
              </a:pPr>
              <a:endParaRPr lang="en-US" altLang="en-US" sz="2000"/>
            </a:p>
          </p:txBody>
        </p: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xmlns="" id="{F1049D82-B543-4CAD-973E-CFDB11112A5C}"/>
                </a:ext>
              </a:extLst>
            </p:cNvPr>
            <p:cNvGrpSpPr/>
            <p:nvPr/>
          </p:nvGrpSpPr>
          <p:grpSpPr>
            <a:xfrm>
              <a:off x="1465340" y="1916790"/>
              <a:ext cx="7427260" cy="2736380"/>
              <a:chOff x="457200" y="2348850"/>
              <a:chExt cx="7427260" cy="1728240"/>
            </a:xfrm>
            <a:solidFill>
              <a:srgbClr val="CCFF66"/>
            </a:solidFill>
          </p:grpSpPr>
          <p:sp>
            <p:nvSpPr>
              <p:cNvPr id="5" name="Rectangle 4">
                <a:extLst>
                  <a:ext uri="{FF2B5EF4-FFF2-40B4-BE49-F238E27FC236}">
                    <a16:creationId xmlns:a16="http://schemas.microsoft.com/office/drawing/2014/main" xmlns="" id="{94674F6F-DDBF-478C-8370-CDE17D486516}"/>
                  </a:ext>
                </a:extLst>
              </p:cNvPr>
              <p:cNvSpPr/>
              <p:nvPr/>
            </p:nvSpPr>
            <p:spPr bwMode="auto">
              <a:xfrm>
                <a:off x="457200" y="2348850"/>
                <a:ext cx="6347110" cy="1728240"/>
              </a:xfrm>
              <a:prstGeom prst="rect">
                <a:avLst/>
              </a:prstGeom>
              <a:grp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pPr marL="1600200" indent="-228600" eaLnBrk="1" hangingPunct="1">
                  <a:spcBef>
                    <a:spcPct val="20000"/>
                  </a:spcBef>
                  <a:buFontTx/>
                  <a:buChar char="–"/>
                  <a:defRPr/>
                </a:pPr>
                <a:endParaRPr lang="en-US">
                  <a:cs typeface="Arial" charset="0"/>
                </a:endParaRPr>
              </a:p>
            </p:txBody>
          </p:sp>
          <p:sp>
            <p:nvSpPr>
              <p:cNvPr id="7" name="Isosceles Triangle 6">
                <a:extLst>
                  <a:ext uri="{FF2B5EF4-FFF2-40B4-BE49-F238E27FC236}">
                    <a16:creationId xmlns:a16="http://schemas.microsoft.com/office/drawing/2014/main" xmlns="" id="{2965FBB8-F606-4F81-8D92-36084D196F27}"/>
                  </a:ext>
                </a:extLst>
              </p:cNvPr>
              <p:cNvSpPr/>
              <p:nvPr/>
            </p:nvSpPr>
            <p:spPr bwMode="auto">
              <a:xfrm>
                <a:off x="6804310" y="2348850"/>
                <a:ext cx="1080150" cy="1728240"/>
              </a:xfrm>
              <a:prstGeom prst="triangle">
                <a:avLst>
                  <a:gd name="adj" fmla="val 2382"/>
                </a:avLst>
              </a:prstGeom>
              <a:grpFill/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pPr marL="1600200" indent="-228600" eaLnBrk="1" hangingPunct="1">
                  <a:spcBef>
                    <a:spcPct val="20000"/>
                  </a:spcBef>
                  <a:buFontTx/>
                  <a:buChar char="–"/>
                  <a:defRPr/>
                </a:pPr>
                <a:endParaRPr lang="en-US">
                  <a:cs typeface="Arial" charset="0"/>
                </a:endParaRPr>
              </a:p>
            </p:txBody>
          </p:sp>
        </p:grpSp>
        <p:sp>
          <p:nvSpPr>
            <p:cNvPr id="11273" name="TextBox 8">
              <a:extLst>
                <a:ext uri="{FF2B5EF4-FFF2-40B4-BE49-F238E27FC236}">
                  <a16:creationId xmlns:a16="http://schemas.microsoft.com/office/drawing/2014/main" xmlns="" id="{CC6D9E6D-2A5F-43E0-8B8A-1AB3A618AD3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590895" y="2188619"/>
              <a:ext cx="4970797" cy="40022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Font typeface="Wingdings" panose="05000000000000000000" pitchFamily="2" charset="2"/>
                <a:buChar char="Ø"/>
                <a:defRPr sz="28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Font typeface="Wingdings" panose="05000000000000000000" pitchFamily="2" charset="2"/>
                <a:buChar char="§"/>
                <a:defRPr sz="24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9pPr>
            </a:lstStyle>
            <a:p>
              <a:pPr>
                <a:spcBef>
                  <a:spcPct val="0"/>
                </a:spcBef>
                <a:buFontTx/>
                <a:buNone/>
              </a:pPr>
              <a:r>
                <a:rPr lang="ro-RO" altLang="en-US" sz="2000" b="1" dirty="0"/>
                <a:t>Therapies to modify the disease</a:t>
              </a:r>
              <a:endParaRPr lang="en-US" altLang="en-US" sz="2000" b="1" dirty="0"/>
            </a:p>
          </p:txBody>
        </p:sp>
        <p:cxnSp>
          <p:nvCxnSpPr>
            <p:cNvPr id="11274" name="Straight Connector 10">
              <a:extLst>
                <a:ext uri="{FF2B5EF4-FFF2-40B4-BE49-F238E27FC236}">
                  <a16:creationId xmlns:a16="http://schemas.microsoft.com/office/drawing/2014/main" xmlns="" id="{0C5E8ED1-AA89-4983-9547-E8E72843F65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flipV="1">
              <a:off x="1465340" y="1909211"/>
              <a:ext cx="6347110" cy="2736380"/>
            </a:xfrm>
            <a:prstGeom prst="line">
              <a:avLst/>
            </a:prstGeom>
            <a:noFill/>
            <a:ln w="9525" algn="ctr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275" name="TextBox 13">
              <a:extLst>
                <a:ext uri="{FF2B5EF4-FFF2-40B4-BE49-F238E27FC236}">
                  <a16:creationId xmlns:a16="http://schemas.microsoft.com/office/drawing/2014/main" xmlns="" id="{0ECF1932-1ABC-4A0E-BC2B-636D5BC83D6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53244" y="3671826"/>
              <a:ext cx="4419746" cy="101594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Font typeface="Wingdings" panose="05000000000000000000" pitchFamily="2" charset="2"/>
                <a:buChar char="Ø"/>
                <a:defRPr sz="28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Font typeface="Wingdings" panose="05000000000000000000" pitchFamily="2" charset="2"/>
                <a:buChar char="§"/>
                <a:defRPr sz="24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Verdana" panose="020B0604030504040204" pitchFamily="34" charset="0"/>
                  <a:cs typeface="Arial" panose="020B0604020202020204" pitchFamily="34" charset="0"/>
                </a:defRPr>
              </a:lvl9pPr>
            </a:lstStyle>
            <a:p>
              <a:pPr algn="ctr">
                <a:spcBef>
                  <a:spcPct val="0"/>
                </a:spcBef>
                <a:buFontTx/>
                <a:buNone/>
              </a:pPr>
              <a:r>
                <a:rPr lang="ro-RO" altLang="en-US" sz="2000" b="1" dirty="0"/>
                <a:t>Therapies to prevent and relieve suffering = </a:t>
              </a:r>
            </a:p>
            <a:p>
              <a:pPr algn="ctr">
                <a:spcBef>
                  <a:spcPct val="0"/>
                </a:spcBef>
                <a:buFontTx/>
                <a:buNone/>
              </a:pPr>
              <a:r>
                <a:rPr lang="ro-RO" altLang="en-US" sz="2000" b="1" dirty="0"/>
                <a:t>Palliative Care</a:t>
              </a:r>
              <a:endParaRPr lang="en-US" altLang="en-US" sz="2000" b="1" dirty="0"/>
            </a:p>
          </p:txBody>
        </p:sp>
      </p:grpSp>
      <p:sp>
        <p:nvSpPr>
          <p:cNvPr id="11270" name="TextBox 14">
            <a:extLst>
              <a:ext uri="{FF2B5EF4-FFF2-40B4-BE49-F238E27FC236}">
                <a16:creationId xmlns:a16="http://schemas.microsoft.com/office/drawing/2014/main" xmlns="" id="{E34E2ACE-2D32-4805-BE07-81F0C81DCCEC}"/>
              </a:ext>
            </a:extLst>
          </p:cNvPr>
          <p:cNvSpPr txBox="1">
            <a:spLocks noChangeArrowheads="1"/>
          </p:cNvSpPr>
          <p:nvPr/>
        </p:nvSpPr>
        <p:spPr bwMode="auto">
          <a:xfrm rot="4156309">
            <a:off x="6752360" y="3565449"/>
            <a:ext cx="2127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o-RO" altLang="en-US" sz="2000" b="1" dirty="0"/>
              <a:t>Bereavement</a:t>
            </a:r>
            <a:endParaRPr lang="en-US" altLang="en-US" sz="2000" b="1" dirty="0"/>
          </a:p>
        </p:txBody>
      </p:sp>
      <p:sp>
        <p:nvSpPr>
          <p:cNvPr id="16" name="Rectangle 2">
            <a:extLst>
              <a:ext uri="{FF2B5EF4-FFF2-40B4-BE49-F238E27FC236}">
                <a16:creationId xmlns:a16="http://schemas.microsoft.com/office/drawing/2014/main" xmlns="" id="{6ABED4C2-5F4D-4CE6-BFCC-F665EBA4F77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616206" y="755637"/>
            <a:ext cx="7886700" cy="854041"/>
          </a:xfrm>
        </p:spPr>
        <p:txBody>
          <a:bodyPr/>
          <a:lstStyle/>
          <a:p>
            <a:pPr eaLnBrk="1" hangingPunct="1">
              <a:defRPr/>
            </a:pPr>
            <a:r>
              <a:rPr lang="ro-RO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When is palliative care appropriate?</a:t>
            </a:r>
            <a:endParaRPr lang="en-US" sz="36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FBDB6BF6-6945-40EC-92DA-5D2D30BA686F}"/>
              </a:ext>
            </a:extLst>
          </p:cNvPr>
          <p:cNvSpPr txBox="1"/>
          <p:nvPr/>
        </p:nvSpPr>
        <p:spPr>
          <a:xfrm>
            <a:off x="359428" y="4887198"/>
            <a:ext cx="10759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o-RO" dirty="0"/>
              <a:t>Diagnosis</a:t>
            </a:r>
            <a:endParaRPr lang="en-GB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D8A2F41A-1E2C-47B0-A397-F18D6105740B}"/>
              </a:ext>
            </a:extLst>
          </p:cNvPr>
          <p:cNvSpPr txBox="1"/>
          <p:nvPr/>
        </p:nvSpPr>
        <p:spPr>
          <a:xfrm>
            <a:off x="7130630" y="4922921"/>
            <a:ext cx="4860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o-RO" dirty="0"/>
              <a:t>RIP</a:t>
            </a:r>
            <a:endParaRPr lang="en-GB" dirty="0"/>
          </a:p>
        </p:txBody>
      </p:sp>
      <p:sp>
        <p:nvSpPr>
          <p:cNvPr id="15" name="TextBox 3">
            <a:extLst>
              <a:ext uri="{FF2B5EF4-FFF2-40B4-BE49-F238E27FC236}">
                <a16:creationId xmlns:a16="http://schemas.microsoft.com/office/drawing/2014/main" xmlns="" id="{047A7282-1901-4F2E-8F14-536D6DD32A2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1475595"/>
            <a:ext cx="2245110" cy="7694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o-RO" altLang="en-US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 pitchFamily="34" charset="0"/>
                <a:ea typeface="+mj-ea"/>
                <a:cs typeface="+mj-cs"/>
              </a:rPr>
              <a:t>Later</a:t>
            </a:r>
            <a:r>
              <a:rPr lang="ro-RO" altLang="en-US" sz="4400" b="1" dirty="0">
                <a:latin typeface="Old English Text MT" panose="03040902040508030806" pitchFamily="66" charset="0"/>
              </a:rPr>
              <a:t>...</a:t>
            </a:r>
            <a:endParaRPr lang="en-US" altLang="en-US" sz="4400" b="1" dirty="0">
              <a:latin typeface="Old English Text MT" panose="03040902040508030806" pitchFamily="66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292" name="Picture 9" descr="http://www.virtualhospice.ca/HtmlAssets/images/Hawley%20fig%204(2).png">
            <a:extLst>
              <a:ext uri="{FF2B5EF4-FFF2-40B4-BE49-F238E27FC236}">
                <a16:creationId xmlns:a16="http://schemas.microsoft.com/office/drawing/2014/main" xmlns="" id="{C2C1E688-5500-48B2-8950-C93B2D70440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251950" y="1417638"/>
            <a:ext cx="6708775" cy="4197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2293" name="Rectangle 1">
            <a:extLst>
              <a:ext uri="{FF2B5EF4-FFF2-40B4-BE49-F238E27FC236}">
                <a16:creationId xmlns:a16="http://schemas.microsoft.com/office/drawing/2014/main" xmlns="" id="{F1AFBA86-2564-4247-A902-6E48CD4D2C6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200" y="5730875"/>
            <a:ext cx="8602663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tabLst>
                <a:tab pos="2865438" algn="ctr"/>
                <a:tab pos="5730875" algn="r"/>
              </a:tabLst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tabLst>
                <a:tab pos="2865438" algn="ctr"/>
                <a:tab pos="5730875" algn="r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tabLst>
                <a:tab pos="2865438" algn="ctr"/>
                <a:tab pos="5730875" algn="r"/>
              </a:tabLst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tabLst>
                <a:tab pos="2865438" algn="ctr"/>
                <a:tab pos="5730875" algn="r"/>
              </a:tabLst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tabLst>
                <a:tab pos="2865438" algn="ctr"/>
                <a:tab pos="5730875" algn="r"/>
              </a:tabLst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tabLst>
                <a:tab pos="2865438" algn="ctr"/>
                <a:tab pos="5730875" algn="r"/>
              </a:tabLst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tabLst>
                <a:tab pos="2865438" algn="ctr"/>
                <a:tab pos="5730875" algn="r"/>
              </a:tabLst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tabLst>
                <a:tab pos="2865438" algn="ctr"/>
                <a:tab pos="5730875" algn="r"/>
              </a:tabLst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tabLst>
                <a:tab pos="2865438" algn="ctr"/>
                <a:tab pos="5730875" algn="r"/>
              </a:tabLst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o-RO" altLang="en-US" sz="1200">
                <a:latin typeface="Calibri" panose="020F0502020204030204" pitchFamily="34" charset="0"/>
                <a:cs typeface="Calibri" panose="020F0502020204030204" pitchFamily="34" charset="0"/>
                <a:hlinkClick r:id="rId3"/>
              </a:rPr>
              <a:t>Sursa: </a:t>
            </a:r>
            <a:r>
              <a:rPr lang="ro-RO" altLang="en-US" sz="1200" u="sng">
                <a:solidFill>
                  <a:srgbClr val="0563C1"/>
                </a:solidFill>
                <a:latin typeface="Calibri" panose="020F0502020204030204" pitchFamily="34" charset="0"/>
                <a:cs typeface="Calibri" panose="020F0502020204030204" pitchFamily="34" charset="0"/>
                <a:hlinkClick r:id="rId3"/>
              </a:rPr>
              <a:t>http://www.virtualhospice.ca/en_US/Main+Site+Navigation/Home/For+Professionals/For+Professionals/The+Exchange/Current/The+Bow+Tie+Model+of+21st+Century+Palliative+Care.aspx</a:t>
            </a:r>
            <a:r>
              <a:rPr lang="ro-RO" altLang="en-US" sz="1200">
                <a:latin typeface="Calibri" panose="020F0502020204030204" pitchFamily="34" charset="0"/>
                <a:cs typeface="Calibri" panose="020F0502020204030204" pitchFamily="34" charset="0"/>
              </a:rPr>
              <a:t>. Accessed by Ariana osiu on the 13th of sept.2018</a:t>
            </a:r>
            <a:endParaRPr lang="en-US" altLang="en-US" sz="120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2294" name="Isosceles Triangle 1">
            <a:extLst>
              <a:ext uri="{FF2B5EF4-FFF2-40B4-BE49-F238E27FC236}">
                <a16:creationId xmlns:a16="http://schemas.microsoft.com/office/drawing/2014/main" xmlns="" id="{8952608F-A311-4084-B5F4-F58B38181098}"/>
              </a:ext>
            </a:extLst>
          </p:cNvPr>
          <p:cNvSpPr>
            <a:spLocks noChangeArrowheads="1"/>
          </p:cNvSpPr>
          <p:nvPr/>
        </p:nvSpPr>
        <p:spPr bwMode="auto">
          <a:xfrm rot="5400000">
            <a:off x="3277394" y="858044"/>
            <a:ext cx="2447925" cy="5834063"/>
          </a:xfrm>
          <a:prstGeom prst="triangle">
            <a:avLst>
              <a:gd name="adj" fmla="val 51935"/>
            </a:avLst>
          </a:prstGeom>
          <a:solidFill>
            <a:srgbClr val="66FFFF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 marL="1600200" indent="-2286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buFontTx/>
              <a:buChar char="–"/>
            </a:pPr>
            <a:endParaRPr lang="en-US" altLang="en-US" sz="2000"/>
          </a:p>
        </p:txBody>
      </p:sp>
      <p:sp>
        <p:nvSpPr>
          <p:cNvPr id="12295" name="Isosceles Triangle 1">
            <a:extLst>
              <a:ext uri="{FF2B5EF4-FFF2-40B4-BE49-F238E27FC236}">
                <a16:creationId xmlns:a16="http://schemas.microsoft.com/office/drawing/2014/main" xmlns="" id="{1C9892C6-239C-48C5-9475-F6A8CA5FE074}"/>
              </a:ext>
            </a:extLst>
          </p:cNvPr>
          <p:cNvSpPr>
            <a:spLocks noChangeArrowheads="1"/>
          </p:cNvSpPr>
          <p:nvPr/>
        </p:nvSpPr>
        <p:spPr bwMode="auto">
          <a:xfrm rot="-5400000">
            <a:off x="3277394" y="872331"/>
            <a:ext cx="2447925" cy="5834063"/>
          </a:xfrm>
          <a:prstGeom prst="triangle">
            <a:avLst>
              <a:gd name="adj" fmla="val 49403"/>
            </a:avLst>
          </a:prstGeom>
          <a:solidFill>
            <a:srgbClr val="CC99FF">
              <a:alpha val="61960"/>
            </a:srgbClr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 marL="1600200" indent="-2286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buFontTx/>
              <a:buChar char="–"/>
            </a:pPr>
            <a:endParaRPr lang="en-US" altLang="en-US" sz="2000"/>
          </a:p>
        </p:txBody>
      </p:sp>
      <p:sp>
        <p:nvSpPr>
          <p:cNvPr id="12296" name="TextBox 1">
            <a:extLst>
              <a:ext uri="{FF2B5EF4-FFF2-40B4-BE49-F238E27FC236}">
                <a16:creationId xmlns:a16="http://schemas.microsoft.com/office/drawing/2014/main" xmlns="" id="{646B996A-D7A9-433C-9EE7-5E308FA56F8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44688" y="3589338"/>
            <a:ext cx="5257800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o-RO" altLang="en-US" sz="1800" b="1" dirty="0"/>
              <a:t>Pain and symptoms management</a:t>
            </a:r>
            <a:endParaRPr lang="en-US" altLang="en-US" sz="1800" b="1" dirty="0"/>
          </a:p>
        </p:txBody>
      </p:sp>
      <p:sp>
        <p:nvSpPr>
          <p:cNvPr id="12297" name="TextBox 2">
            <a:extLst>
              <a:ext uri="{FF2B5EF4-FFF2-40B4-BE49-F238E27FC236}">
                <a16:creationId xmlns:a16="http://schemas.microsoft.com/office/drawing/2014/main" xmlns="" id="{9F7091D6-2835-4FD7-A5F5-FB22B83C880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40400" y="2987675"/>
            <a:ext cx="1693863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o-RO" altLang="en-US" sz="1400" b="1" dirty="0"/>
              <a:t>Rehabilitation</a:t>
            </a:r>
            <a:endParaRPr lang="en-US" altLang="en-US" sz="1400" b="1" dirty="0"/>
          </a:p>
        </p:txBody>
      </p:sp>
      <p:sp>
        <p:nvSpPr>
          <p:cNvPr id="12298" name="TextBox 9">
            <a:extLst>
              <a:ext uri="{FF2B5EF4-FFF2-40B4-BE49-F238E27FC236}">
                <a16:creationId xmlns:a16="http://schemas.microsoft.com/office/drawing/2014/main" xmlns="" id="{E1F1D524-D0DE-48B3-937A-C23821F438C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06343" y="4167842"/>
            <a:ext cx="1331912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o-RO" altLang="en-US" sz="1400" b="1" dirty="0"/>
              <a:t>End-of-life care</a:t>
            </a:r>
            <a:endParaRPr lang="en-US" altLang="en-US" sz="1400" b="1" dirty="0"/>
          </a:p>
        </p:txBody>
      </p:sp>
      <p:sp>
        <p:nvSpPr>
          <p:cNvPr id="12299" name="TextBox 3">
            <a:extLst>
              <a:ext uri="{FF2B5EF4-FFF2-40B4-BE49-F238E27FC236}">
                <a16:creationId xmlns:a16="http://schemas.microsoft.com/office/drawing/2014/main" xmlns="" id="{42E3721A-BC12-4226-942C-28DE5A6C023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4925" y="3357563"/>
            <a:ext cx="1511300" cy="707886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o-RO" altLang="en-US" sz="2000" b="1" dirty="0">
                <a:latin typeface="Arial Narrow" panose="020B0606020202030204" pitchFamily="34" charset="0"/>
              </a:rPr>
              <a:t>Disease management</a:t>
            </a:r>
            <a:endParaRPr lang="en-US" altLang="en-US" sz="2000" b="1" dirty="0">
              <a:latin typeface="Arial Narrow" panose="020B0606020202030204" pitchFamily="34" charset="0"/>
            </a:endParaRPr>
          </a:p>
        </p:txBody>
      </p:sp>
      <p:sp>
        <p:nvSpPr>
          <p:cNvPr id="6" name="Arrow: Right 5">
            <a:extLst>
              <a:ext uri="{FF2B5EF4-FFF2-40B4-BE49-F238E27FC236}">
                <a16:creationId xmlns:a16="http://schemas.microsoft.com/office/drawing/2014/main" xmlns="" id="{46E94099-4362-4650-8F47-E2F17D1BEEE0}"/>
              </a:ext>
            </a:extLst>
          </p:cNvPr>
          <p:cNvSpPr/>
          <p:nvPr/>
        </p:nvSpPr>
        <p:spPr bwMode="auto">
          <a:xfrm>
            <a:off x="1765300" y="5245100"/>
            <a:ext cx="5472113" cy="415925"/>
          </a:xfrm>
          <a:prstGeom prst="rightArrow">
            <a:avLst/>
          </a:prstGeom>
          <a:solidFill>
            <a:schemeClr val="accent6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marL="1600200" indent="-228600" eaLnBrk="1" hangingPunct="1">
              <a:spcBef>
                <a:spcPct val="20000"/>
              </a:spcBef>
              <a:buFontTx/>
              <a:buChar char="–"/>
              <a:defRPr/>
            </a:pPr>
            <a:endParaRPr lang="en-US">
              <a:cs typeface="Arial" charset="0"/>
            </a:endParaRPr>
          </a:p>
        </p:txBody>
      </p:sp>
      <p:sp>
        <p:nvSpPr>
          <p:cNvPr id="12301" name="TextBox 13">
            <a:extLst>
              <a:ext uri="{FF2B5EF4-FFF2-40B4-BE49-F238E27FC236}">
                <a16:creationId xmlns:a16="http://schemas.microsoft.com/office/drawing/2014/main" xmlns="" id="{48390CC4-4391-40A9-A13D-CEDC885C5E9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497763" y="2492375"/>
            <a:ext cx="1611312" cy="2800767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ro-RO" altLang="en-US" sz="2000" b="1" dirty="0">
                <a:latin typeface="Arial Narrow" panose="020B0606020202030204" pitchFamily="34" charset="0"/>
              </a:rPr>
              <a:t>Survival</a:t>
            </a:r>
          </a:p>
          <a:p>
            <a:pPr algn="ctr">
              <a:spcBef>
                <a:spcPct val="0"/>
              </a:spcBef>
              <a:buFontTx/>
              <a:buNone/>
            </a:pPr>
            <a:endParaRPr lang="ro-RO" altLang="en-US" sz="2000" b="1" dirty="0">
              <a:latin typeface="Arial Narrow" panose="020B0606020202030204" pitchFamily="34" charset="0"/>
            </a:endParaRPr>
          </a:p>
          <a:p>
            <a:pPr algn="ctr">
              <a:spcBef>
                <a:spcPct val="0"/>
              </a:spcBef>
              <a:buFontTx/>
              <a:buNone/>
            </a:pPr>
            <a:endParaRPr lang="ro-RO" altLang="en-US" sz="1800" b="1" dirty="0">
              <a:latin typeface="Arial Narrow" panose="020B0606020202030204" pitchFamily="34" charset="0"/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ro-RO" altLang="en-US" sz="2800" b="1" dirty="0">
                <a:latin typeface="Arial Narrow" panose="020B0606020202030204" pitchFamily="34" charset="0"/>
              </a:rPr>
              <a:t>Palliative care</a:t>
            </a:r>
          </a:p>
          <a:p>
            <a:pPr algn="ctr">
              <a:spcBef>
                <a:spcPct val="0"/>
              </a:spcBef>
              <a:buFontTx/>
              <a:buNone/>
            </a:pPr>
            <a:endParaRPr lang="ro-RO" altLang="en-US" sz="2000" b="1" dirty="0">
              <a:latin typeface="Arial Narrow" panose="020B0606020202030204" pitchFamily="34" charset="0"/>
            </a:endParaRPr>
          </a:p>
          <a:p>
            <a:pPr algn="ctr">
              <a:spcBef>
                <a:spcPct val="0"/>
              </a:spcBef>
              <a:buFontTx/>
              <a:buNone/>
            </a:pPr>
            <a:endParaRPr lang="ro-RO" altLang="en-US" sz="2000" b="1" dirty="0">
              <a:latin typeface="Arial Narrow" panose="020B0606020202030204" pitchFamily="34" charset="0"/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ro-RO" altLang="en-US" sz="2000" b="1" dirty="0">
                <a:latin typeface="Arial Narrow" panose="020B0606020202030204" pitchFamily="34" charset="0"/>
              </a:rPr>
              <a:t>Bereavement</a:t>
            </a:r>
            <a:endParaRPr lang="en-US" altLang="en-US" sz="2000" b="1" dirty="0">
              <a:latin typeface="Arial Narrow" panose="020B0606020202030204" pitchFamily="34" charset="0"/>
            </a:endParaRPr>
          </a:p>
        </p:txBody>
      </p:sp>
      <p:sp>
        <p:nvSpPr>
          <p:cNvPr id="16" name="Rectangle 2">
            <a:extLst>
              <a:ext uri="{FF2B5EF4-FFF2-40B4-BE49-F238E27FC236}">
                <a16:creationId xmlns:a16="http://schemas.microsoft.com/office/drawing/2014/main" xmlns="" id="{53426C21-3724-4161-AFC7-976874FF865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616206" y="902792"/>
            <a:ext cx="7886700" cy="854041"/>
          </a:xfrm>
        </p:spPr>
        <p:txBody>
          <a:bodyPr/>
          <a:lstStyle/>
          <a:p>
            <a:pPr eaLnBrk="1" hangingPunct="1">
              <a:defRPr/>
            </a:pPr>
            <a:r>
              <a:rPr lang="ro-RO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When is palliative care appropriate?</a:t>
            </a:r>
            <a:endParaRPr lang="en-US" sz="36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3" name="TextBox 3">
            <a:extLst>
              <a:ext uri="{FF2B5EF4-FFF2-40B4-BE49-F238E27FC236}">
                <a16:creationId xmlns:a16="http://schemas.microsoft.com/office/drawing/2014/main" xmlns="" id="{8D69B102-03FD-4ABB-BC5A-0214AD4565E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78417" y="1634729"/>
            <a:ext cx="4563432" cy="7694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Wingdings" panose="05000000000000000000" pitchFamily="2" charset="2"/>
              <a:buChar char="Ø"/>
              <a:defRPr sz="28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Wingdings" panose="05000000000000000000" pitchFamily="2" charset="2"/>
              <a:buChar char="§"/>
              <a:defRPr sz="24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Verdan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ro-RO" altLang="en-US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 pitchFamily="34" charset="0"/>
                <a:ea typeface="+mj-ea"/>
                <a:cs typeface="+mj-cs"/>
              </a:rPr>
              <a:t>Today</a:t>
            </a:r>
            <a:r>
              <a:rPr lang="ro-RO" altLang="en-US" sz="4400" b="1" dirty="0">
                <a:latin typeface="Old English Text MT" panose="03040902040508030806" pitchFamily="66" charset="0"/>
              </a:rPr>
              <a:t>...</a:t>
            </a:r>
            <a:endParaRPr lang="en-US" altLang="en-US" sz="4400" b="1" dirty="0">
              <a:latin typeface="Old English Text MT" panose="03040902040508030806" pitchFamily="66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634</TotalTime>
  <Words>1040</Words>
  <Application>Microsoft Office PowerPoint</Application>
  <PresentationFormat>On-screen Show (4:3)</PresentationFormat>
  <Paragraphs>211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PowerPoint Presentation</vt:lpstr>
      <vt:lpstr>Objectives:</vt:lpstr>
      <vt:lpstr>What is palliative care?</vt:lpstr>
      <vt:lpstr>…What is palliative care?</vt:lpstr>
      <vt:lpstr>PowerPoint Presentation</vt:lpstr>
      <vt:lpstr>Terminology</vt:lpstr>
      <vt:lpstr>When is palliative care appropriate?</vt:lpstr>
      <vt:lpstr>When is palliative care appropriate?</vt:lpstr>
      <vt:lpstr>When is palliative care appropriate?</vt:lpstr>
      <vt:lpstr>Principles of palliative care?</vt:lpstr>
      <vt:lpstr>Who needs palliative care</vt:lpstr>
      <vt:lpstr>Pattern of dying – changed over a century</vt:lpstr>
      <vt:lpstr>Palliative care and the disease trajectory</vt:lpstr>
      <vt:lpstr>Palliative care and the disease trajectory</vt:lpstr>
      <vt:lpstr>Place of palliative care in the healthcare systems</vt:lpstr>
      <vt:lpstr>PowerPoint Presentation</vt:lpstr>
      <vt:lpstr>Estimated need for Palliative Care</vt:lpstr>
      <vt:lpstr>What patients appreciate most in palliative care</vt:lpstr>
      <vt:lpstr>Impact of palliative care on patients and families</vt:lpstr>
      <vt:lpstr>To conclude: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Karen Charnley</cp:lastModifiedBy>
  <cp:revision>119</cp:revision>
  <dcterms:created xsi:type="dcterms:W3CDTF">2017-10-19T09:49:50Z</dcterms:created>
  <dcterms:modified xsi:type="dcterms:W3CDTF">2020-02-19T14:05:01Z</dcterms:modified>
</cp:coreProperties>
</file>

<file path=docProps/thumbnail.jpeg>
</file>