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notesMasterIdLst>
    <p:notesMasterId r:id="rId22"/>
  </p:notesMasterIdLst>
  <p:sldIdLst>
    <p:sldId id="256" r:id="rId2"/>
    <p:sldId id="260" r:id="rId3"/>
    <p:sldId id="261" r:id="rId4"/>
    <p:sldId id="262" r:id="rId5"/>
    <p:sldId id="402" r:id="rId6"/>
    <p:sldId id="263" r:id="rId7"/>
    <p:sldId id="392" r:id="rId8"/>
    <p:sldId id="380" r:id="rId9"/>
    <p:sldId id="391" r:id="rId10"/>
    <p:sldId id="393" r:id="rId11"/>
    <p:sldId id="394" r:id="rId12"/>
    <p:sldId id="401" r:id="rId13"/>
    <p:sldId id="395" r:id="rId14"/>
    <p:sldId id="399" r:id="rId15"/>
    <p:sldId id="354" r:id="rId16"/>
    <p:sldId id="302" r:id="rId17"/>
    <p:sldId id="333" r:id="rId18"/>
    <p:sldId id="378" r:id="rId19"/>
    <p:sldId id="396" r:id="rId20"/>
    <p:sldId id="39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927"/>
    <a:srgbClr val="F7AE20"/>
    <a:srgbClr val="ED7324"/>
    <a:srgbClr val="DC0063"/>
    <a:srgbClr val="0064A0"/>
    <a:srgbClr val="771D82"/>
    <a:srgbClr val="288ABA"/>
    <a:srgbClr val="131D82"/>
    <a:srgbClr val="8CBE42"/>
    <a:srgbClr val="AA05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5195" autoAdjust="0"/>
  </p:normalViewPr>
  <p:slideViewPr>
    <p:cSldViewPr>
      <p:cViewPr>
        <p:scale>
          <a:sx n="114" d="100"/>
          <a:sy n="114" d="100"/>
        </p:scale>
        <p:origin x="-1488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22"/>
    </p:cViewPr>
  </p:sorterViewPr>
  <p:gridSpacing cx="81011" cy="8101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0CC67-DFE1-4C0C-8078-8596DB2A2992}" type="datetimeFigureOut">
              <a:rPr lang="ro-RO" smtClean="0"/>
              <a:pPr/>
              <a:t>19.02.2020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E8017-5B28-4EED-8961-D26429F9D32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19642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2CD987-D5F0-423A-B571-656612AAA3E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5A3DBB-FBA3-4A4C-B7D7-E60F12564F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6206" y="902792"/>
            <a:ext cx="7886700" cy="854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6007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27" name="Picture 3" descr="\\DATARO\Departamente\PR Programe\0 PROIECTE HOSPICE\1_IN DERULARE\Erasmus+2017\Implementare\Vizibilitate\EU flag-Erasmus+_vect_POS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14571" y="0"/>
            <a:ext cx="2929429" cy="836647"/>
          </a:xfrm>
          <a:prstGeom prst="rect">
            <a:avLst/>
          </a:prstGeom>
          <a:noFill/>
        </p:spPr>
      </p:pic>
      <p:grpSp>
        <p:nvGrpSpPr>
          <p:cNvPr id="11" name="Group 10"/>
          <p:cNvGrpSpPr/>
          <p:nvPr userDrawn="1"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12" name="Rectangle 11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A7C8008-0EC7-4D62-A17E-991F8C39210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90476" cy="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3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Gill Sans MT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ho.int/news-room/fact-sheets/detail/palliative-care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spcare.bmj.com/content/early/2014/01/16/bmjspcare-2013-000551.short?rss=1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kmzfNDhxx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ho.int/cancer/palliative/definition/en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tW8pxF__g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rtualhospice.ca/en_US/Main+Site+Navigation/Home/For+Professionals/For+Professionals/The+Exchange/Current/The+Bow+Tie+Model+of+21st+Century+Palliative+Care.asp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064388" y="5857924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35834" y="592937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624228" y="5857924"/>
            <a:ext cx="216000" cy="216000"/>
          </a:xfrm>
          <a:prstGeom prst="rect">
            <a:avLst/>
          </a:prstGeom>
          <a:solidFill>
            <a:srgbClr val="DC0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695674" y="592937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064388" y="4417764"/>
            <a:ext cx="216000" cy="216000"/>
          </a:xfrm>
          <a:prstGeom prst="rect">
            <a:avLst/>
          </a:prstGeom>
          <a:solidFill>
            <a:srgbClr val="771D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35834" y="448921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84068" y="5857924"/>
            <a:ext cx="216000" cy="216000"/>
          </a:xfrm>
          <a:prstGeom prst="rect">
            <a:avLst/>
          </a:prstGeom>
          <a:solidFill>
            <a:srgbClr val="ED73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255514" y="592937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24228" y="4417764"/>
            <a:ext cx="216000" cy="216000"/>
          </a:xfrm>
          <a:prstGeom prst="rect">
            <a:avLst/>
          </a:prstGeom>
          <a:solidFill>
            <a:srgbClr val="006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95674" y="448921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64388" y="2977604"/>
            <a:ext cx="216000" cy="216000"/>
          </a:xfrm>
          <a:prstGeom prst="rect">
            <a:avLst/>
          </a:prstGeom>
          <a:solidFill>
            <a:srgbClr val="F7AE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135834" y="304905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4483" y="2294846"/>
            <a:ext cx="69669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Palliative care  </a:t>
            </a:r>
          </a:p>
          <a:p>
            <a:pPr algn="r"/>
            <a:r>
              <a:rPr lang="en-GB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as an integrated </a:t>
            </a:r>
          </a:p>
          <a:p>
            <a:pPr algn="r"/>
            <a:r>
              <a:rPr lang="en-GB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medical discipline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45494" y="4563154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11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B579157E-0BCA-459F-AAD0-786C2A4404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6206" y="902792"/>
            <a:ext cx="7886700" cy="854041"/>
          </a:xfrm>
        </p:spPr>
        <p:txBody>
          <a:bodyPr/>
          <a:lstStyle/>
          <a:p>
            <a:pPr eaLnBrk="1" hangingPunct="1">
              <a:defRPr/>
            </a:pPr>
            <a:r>
              <a:rPr lang="ro-RO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Principles of palliative care?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FFA8C5AC-9BA4-4C05-8E1A-F0D1CC1C0C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40439" y="1970802"/>
            <a:ext cx="8424862" cy="4752975"/>
          </a:xfrm>
        </p:spPr>
        <p:txBody>
          <a:bodyPr>
            <a:normAutofit/>
          </a:bodyPr>
          <a:lstStyle/>
          <a:p>
            <a:pPr marL="457200" indent="-457200" eaLnBrk="1" hangingPunct="1">
              <a:spcBef>
                <a:spcPct val="0"/>
              </a:spcBef>
              <a:spcAft>
                <a:spcPts val="600"/>
              </a:spcAft>
              <a:buFont typeface="Verdana" panose="020B0604030504040204" pitchFamily="34" charset="0"/>
              <a:buAutoNum type="arabicPeriod"/>
            </a:pPr>
            <a:r>
              <a:rPr lang="ro-RO" altLang="en-US" sz="2800" dirty="0">
                <a:latin typeface="+mn-lt"/>
              </a:rPr>
              <a:t>Treats the patient, not the disease;</a:t>
            </a:r>
            <a:endParaRPr lang="en-US" altLang="en-US" sz="2800" dirty="0">
              <a:latin typeface="+mn-lt"/>
            </a:endParaRPr>
          </a:p>
          <a:p>
            <a:pPr marL="457200" indent="-457200" eaLnBrk="1" hangingPunct="1">
              <a:spcBef>
                <a:spcPct val="0"/>
              </a:spcBef>
              <a:spcAft>
                <a:spcPts val="600"/>
              </a:spcAft>
              <a:buFont typeface="Verdana" panose="020B0604030504040204" pitchFamily="34" charset="0"/>
              <a:buAutoNum type="arabicPeriod"/>
            </a:pPr>
            <a:r>
              <a:rPr lang="ro-RO" altLang="en-US" sz="2800" dirty="0">
                <a:latin typeface="+mn-lt"/>
              </a:rPr>
              <a:t>Improves the quality of life;</a:t>
            </a:r>
            <a:endParaRPr lang="ro-RO" altLang="en-US" sz="2800" b="1" u="sng" dirty="0">
              <a:latin typeface="+mn-lt"/>
            </a:endParaRPr>
          </a:p>
          <a:p>
            <a:pPr marL="457200" indent="-457200" eaLnBrk="1" hangingPunct="1">
              <a:spcBef>
                <a:spcPct val="0"/>
              </a:spcBef>
              <a:spcAft>
                <a:spcPts val="600"/>
              </a:spcAft>
              <a:buFont typeface="Verdana" panose="020B0604030504040204" pitchFamily="34" charset="0"/>
              <a:buAutoNum type="arabicPeriod"/>
            </a:pPr>
            <a:r>
              <a:rPr lang="en-GB" sz="2800" dirty="0">
                <a:latin typeface="+mn-lt"/>
              </a:rPr>
              <a:t>Affirms life and regards dying as a normal process</a:t>
            </a:r>
            <a:r>
              <a:rPr lang="ro-RO" sz="2800" dirty="0">
                <a:latin typeface="+mn-lt"/>
              </a:rPr>
              <a:t>;</a:t>
            </a:r>
            <a:endParaRPr lang="en-GB" sz="2800" dirty="0">
              <a:latin typeface="+mn-lt"/>
            </a:endParaRP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Font typeface="Verdana" panose="020B0604030504040204" pitchFamily="34" charset="0"/>
              <a:buAutoNum type="arabicPeriod"/>
            </a:pPr>
            <a:r>
              <a:rPr lang="en-GB" sz="2800" dirty="0">
                <a:latin typeface="+mn-lt"/>
              </a:rPr>
              <a:t>Neither hastens nor postpones death</a:t>
            </a:r>
            <a:r>
              <a:rPr lang="en-US" altLang="en-US" sz="2800" dirty="0">
                <a:latin typeface="+mn-lt"/>
              </a:rPr>
              <a:t>[…]</a:t>
            </a:r>
          </a:p>
          <a:p>
            <a:pPr marL="457200" indent="-457200" eaLnBrk="1" hangingPunct="1">
              <a:spcBef>
                <a:spcPct val="0"/>
              </a:spcBef>
              <a:spcAft>
                <a:spcPts val="600"/>
              </a:spcAft>
              <a:buFont typeface="Verdana" panose="020B0604030504040204" pitchFamily="34" charset="0"/>
              <a:buAutoNum type="arabicPeriod"/>
            </a:pPr>
            <a:r>
              <a:rPr lang="en-US" altLang="en-US" sz="2800" dirty="0">
                <a:latin typeface="+mn-lt"/>
              </a:rPr>
              <a:t>Consider</a:t>
            </a:r>
            <a:r>
              <a:rPr lang="ro-RO" altLang="en-US" sz="2800" dirty="0">
                <a:latin typeface="+mn-lt"/>
              </a:rPr>
              <a:t>s the patient and the family as a unit of care;</a:t>
            </a:r>
            <a:endParaRPr lang="en-US" altLang="en-US" sz="2800" dirty="0">
              <a:latin typeface="+mn-lt"/>
            </a:endParaRPr>
          </a:p>
          <a:p>
            <a:pPr marL="457200" indent="-457200" eaLnBrk="1" hangingPunct="1">
              <a:spcBef>
                <a:spcPct val="0"/>
              </a:spcBef>
              <a:spcAft>
                <a:spcPts val="600"/>
              </a:spcAft>
              <a:buFont typeface="Verdana" panose="020B0604030504040204" pitchFamily="34" charset="0"/>
              <a:buAutoNum type="arabicPeriod"/>
            </a:pPr>
            <a:r>
              <a:rPr lang="ro-RO" altLang="en-US" sz="2800" dirty="0">
                <a:latin typeface="+mn-lt"/>
              </a:rPr>
              <a:t>Provides holistic care, in interdisciplinary team;</a:t>
            </a:r>
          </a:p>
          <a:p>
            <a:pPr marL="457200" indent="-457200" eaLnBrk="1" hangingPunct="1">
              <a:spcBef>
                <a:spcPct val="0"/>
              </a:spcBef>
              <a:spcAft>
                <a:spcPts val="600"/>
              </a:spcAft>
              <a:buFont typeface="Verdana" panose="020B0604030504040204" pitchFamily="34" charset="0"/>
              <a:buAutoNum type="arabicPeriod"/>
            </a:pPr>
            <a:r>
              <a:rPr lang="ro-RO" altLang="en-US" sz="2800" dirty="0">
                <a:latin typeface="+mn-lt"/>
              </a:rPr>
              <a:t>Supports the family during the patient</a:t>
            </a:r>
            <a:r>
              <a:rPr lang="en-GB" altLang="en-US" sz="2800" dirty="0">
                <a:latin typeface="+mn-lt"/>
              </a:rPr>
              <a:t>’s illness and during the bereavement time</a:t>
            </a:r>
            <a:r>
              <a:rPr lang="ro-RO" altLang="en-US" sz="2800" dirty="0">
                <a:latin typeface="+mn-lt"/>
              </a:rPr>
              <a:t>.</a:t>
            </a:r>
            <a:endParaRPr lang="en-US" alt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5791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23A4F6-7265-4A47-A893-B5811B9AD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needs palliative care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2578A3E4-EBFD-49AE-9007-CE88035A13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5287" y="1970802"/>
            <a:ext cx="8353425" cy="4537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3000" b="1" dirty="0">
                <a:latin typeface="Calibri" panose="020F0502020204030204" pitchFamily="34" charset="0"/>
              </a:rPr>
              <a:t>Patients with:</a:t>
            </a:r>
          </a:p>
          <a:p>
            <a:r>
              <a:rPr lang="en-US" altLang="en-US" sz="3000" dirty="0">
                <a:latin typeface="Calibri" panose="020F0502020204030204" pitchFamily="34" charset="0"/>
              </a:rPr>
              <a:t>Cancer</a:t>
            </a:r>
          </a:p>
          <a:p>
            <a:r>
              <a:rPr lang="en-US" altLang="en-US" sz="3000" dirty="0">
                <a:latin typeface="Calibri" panose="020F0502020204030204" pitchFamily="34" charset="0"/>
              </a:rPr>
              <a:t>Progressive neurological conditions</a:t>
            </a:r>
          </a:p>
          <a:p>
            <a:r>
              <a:rPr lang="en-US" altLang="en-US" sz="3000" dirty="0">
                <a:latin typeface="Calibri" panose="020F0502020204030204" pitchFamily="34" charset="0"/>
              </a:rPr>
              <a:t>Chronic organ failure (cardiac, </a:t>
            </a:r>
            <a:r>
              <a:rPr lang="en-US" altLang="en-US" sz="3000" dirty="0" err="1">
                <a:latin typeface="Calibri" panose="020F0502020204030204" pitchFamily="34" charset="0"/>
              </a:rPr>
              <a:t>renale</a:t>
            </a:r>
            <a:r>
              <a:rPr lang="en-US" altLang="en-US" sz="3000" dirty="0">
                <a:latin typeface="Calibri" panose="020F0502020204030204" pitchFamily="34" charset="0"/>
              </a:rPr>
              <a:t>, liver)</a:t>
            </a:r>
          </a:p>
          <a:p>
            <a:r>
              <a:rPr lang="en-US" altLang="en-US" sz="3000" dirty="0">
                <a:latin typeface="Calibri" panose="020F0502020204030204" pitchFamily="34" charset="0"/>
              </a:rPr>
              <a:t>Lung diseases in advanced stages</a:t>
            </a:r>
          </a:p>
          <a:p>
            <a:r>
              <a:rPr lang="en-US" altLang="en-US" sz="3000" dirty="0">
                <a:latin typeface="Calibri" panose="020F0502020204030204" pitchFamily="34" charset="0"/>
              </a:rPr>
              <a:t>HIV/AIDS</a:t>
            </a:r>
          </a:p>
          <a:p>
            <a:r>
              <a:rPr lang="en-US" altLang="en-US" sz="3000" dirty="0">
                <a:latin typeface="Calibri" panose="020F0502020204030204" pitchFamily="34" charset="0"/>
              </a:rPr>
              <a:t>Severe pediatric congenital diseases</a:t>
            </a:r>
          </a:p>
          <a:p>
            <a:r>
              <a:rPr lang="en-US" altLang="en-US" sz="3000" dirty="0">
                <a:latin typeface="Calibri" panose="020F0502020204030204" pitchFamily="34" charset="0"/>
              </a:rPr>
              <a:t>Other life-limiting/chronic progressive conditions and rare diseases</a:t>
            </a:r>
          </a:p>
          <a:p>
            <a:pPr>
              <a:buFontTx/>
              <a:buNone/>
            </a:pPr>
            <a:endParaRPr lang="en-US" altLang="en-US" sz="3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02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FEB5A74-58A0-40D5-9062-EA52023349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7406" y="1646758"/>
            <a:ext cx="4072083" cy="460078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/>
              <a:t>UK, 1900</a:t>
            </a:r>
          </a:p>
          <a:p>
            <a:pPr marL="0" indent="0">
              <a:buNone/>
            </a:pPr>
            <a:r>
              <a:rPr lang="en-GB" sz="2800" b="1" u="sng" dirty="0"/>
              <a:t>Age at death</a:t>
            </a:r>
            <a:r>
              <a:rPr lang="ro-RO" sz="2800" b="1" u="sng" dirty="0"/>
              <a:t>: </a:t>
            </a:r>
            <a:r>
              <a:rPr lang="en-GB" sz="4400" dirty="0"/>
              <a:t>46</a:t>
            </a:r>
            <a:endParaRPr lang="en-GB" sz="2800" dirty="0"/>
          </a:p>
          <a:p>
            <a:pPr marL="0" indent="0">
              <a:buNone/>
            </a:pPr>
            <a:r>
              <a:rPr lang="en-GB" sz="2800" b="1" u="sng" dirty="0"/>
              <a:t>Top 3 causes of death</a:t>
            </a:r>
          </a:p>
          <a:p>
            <a:pPr marL="0" indent="0">
              <a:buNone/>
            </a:pPr>
            <a:r>
              <a:rPr lang="en-GB" sz="2800" dirty="0"/>
              <a:t>1. Infectious diseases</a:t>
            </a:r>
          </a:p>
          <a:p>
            <a:pPr marL="0" indent="0">
              <a:buNone/>
            </a:pPr>
            <a:r>
              <a:rPr lang="en-GB" sz="2800" dirty="0"/>
              <a:t>2. Accident</a:t>
            </a:r>
          </a:p>
          <a:p>
            <a:pPr marL="0" indent="0">
              <a:buNone/>
            </a:pPr>
            <a:r>
              <a:rPr lang="en-GB" sz="2800" dirty="0"/>
              <a:t>3. Childbirth</a:t>
            </a:r>
            <a:endParaRPr lang="ro-RO" sz="2800" dirty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b="1" u="sng" dirty="0"/>
              <a:t>Disability before death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800" dirty="0"/>
              <a:t>Not much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7EA13800-3BAE-4FEC-9C78-15BC5DFF9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06" y="902792"/>
            <a:ext cx="7886700" cy="854041"/>
          </a:xfrm>
        </p:spPr>
        <p:txBody>
          <a:bodyPr>
            <a:normAutofit fontScale="90000"/>
          </a:bodyPr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Pattern of dying</a:t>
            </a:r>
            <a:r>
              <a:rPr lang="ro-R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changed over a century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96825AE5-CC58-41E6-AAFC-54C8CC5FFC4E}"/>
              </a:ext>
            </a:extLst>
          </p:cNvPr>
          <p:cNvSpPr txBox="1">
            <a:spLocks/>
          </p:cNvSpPr>
          <p:nvPr/>
        </p:nvSpPr>
        <p:spPr>
          <a:xfrm>
            <a:off x="4409978" y="1646758"/>
            <a:ext cx="4477137" cy="4600782"/>
          </a:xfrm>
          <a:prstGeom prst="rect">
            <a:avLst/>
          </a:prstGeom>
          <a:solidFill>
            <a:srgbClr val="DBF927"/>
          </a:solidFill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800" b="1" dirty="0"/>
              <a:t>UK, 2010</a:t>
            </a:r>
          </a:p>
          <a:p>
            <a:pPr marL="0" indent="0">
              <a:buFont typeface="Arial"/>
              <a:buNone/>
            </a:pPr>
            <a:r>
              <a:rPr lang="en-GB" sz="2800" b="1" u="sng" dirty="0"/>
              <a:t>Age at death</a:t>
            </a:r>
            <a:r>
              <a:rPr lang="ro-RO" sz="2800" b="1" u="sng" dirty="0"/>
              <a:t>: </a:t>
            </a:r>
            <a:r>
              <a:rPr lang="en-GB" sz="4400" dirty="0"/>
              <a:t>80</a:t>
            </a:r>
          </a:p>
          <a:p>
            <a:pPr marL="0" indent="0">
              <a:buFont typeface="Arial"/>
              <a:buNone/>
            </a:pPr>
            <a:r>
              <a:rPr lang="en-GB" sz="2800" b="1" u="sng" dirty="0"/>
              <a:t>Top 3 causes of death</a:t>
            </a:r>
          </a:p>
          <a:p>
            <a:pPr marL="0" indent="0">
              <a:buFont typeface="Arial"/>
              <a:buNone/>
            </a:pPr>
            <a:r>
              <a:rPr lang="en-GB" sz="2800" dirty="0"/>
              <a:t>1. Cancer</a:t>
            </a:r>
          </a:p>
          <a:p>
            <a:pPr marL="0" indent="0">
              <a:buFont typeface="Arial"/>
              <a:buNone/>
            </a:pPr>
            <a:r>
              <a:rPr lang="en-GB" sz="2800" dirty="0"/>
              <a:t>2. Organ failure</a:t>
            </a:r>
          </a:p>
          <a:p>
            <a:pPr marL="0" indent="0">
              <a:buFont typeface="Arial"/>
              <a:buNone/>
            </a:pPr>
            <a:r>
              <a:rPr lang="en-GB" sz="2800" dirty="0"/>
              <a:t>3. Frailty/Dementia</a:t>
            </a:r>
            <a:endParaRPr lang="ro-RO" sz="2800" dirty="0"/>
          </a:p>
          <a:p>
            <a:pPr marL="0" indent="0">
              <a:buFont typeface="Arial"/>
              <a:buNone/>
            </a:pPr>
            <a:endParaRPr lang="en-GB" sz="2800" dirty="0"/>
          </a:p>
          <a:p>
            <a:pPr marL="0" indent="0">
              <a:buFont typeface="Arial"/>
              <a:buNone/>
            </a:pPr>
            <a:r>
              <a:rPr lang="en-GB" sz="2800" b="1" u="sng" dirty="0"/>
              <a:t>Disability before death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o-RO" sz="2800" dirty="0"/>
              <a:t>Long time (months to years)</a:t>
            </a:r>
            <a:endParaRPr lang="en-GB" sz="2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66E60F8-94D4-4EAF-8F35-5B19C9983C7B}"/>
              </a:ext>
            </a:extLst>
          </p:cNvPr>
          <p:cNvSpPr/>
          <p:nvPr/>
        </p:nvSpPr>
        <p:spPr>
          <a:xfrm>
            <a:off x="3518857" y="6247540"/>
            <a:ext cx="4804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Source: Murray, S. A et al. BMJ 2008;336:958-959</a:t>
            </a:r>
          </a:p>
        </p:txBody>
      </p:sp>
    </p:spTree>
    <p:extLst>
      <p:ext uri="{BB962C8B-B14F-4D97-AF65-F5344CB8AC3E}">
        <p14:creationId xmlns:p14="http://schemas.microsoft.com/office/powerpoint/2010/main" val="3063411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D7FCDE-3C15-458A-AB13-FC928665C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Palliative care and the disease trajectory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3909A4F-1DF7-47FD-8C59-CDBED103D02A}"/>
              </a:ext>
            </a:extLst>
          </p:cNvPr>
          <p:cNvSpPr txBox="1">
            <a:spLocks noChangeArrowheads="1"/>
          </p:cNvSpPr>
          <p:nvPr/>
        </p:nvSpPr>
        <p:spPr>
          <a:xfrm>
            <a:off x="197406" y="1756833"/>
            <a:ext cx="8532870" cy="4606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lvl="1" indent="0">
              <a:buFont typeface="Wingdings" panose="05000000000000000000" pitchFamily="2" charset="2"/>
              <a:buNone/>
              <a:defRPr/>
            </a:pPr>
            <a:r>
              <a:rPr lang="en-US" sz="2600" dirty="0"/>
              <a:t>Concept that helps understanding the experience and the specific needs of care towards the end of life and the share of palliative care along the illness progression.</a:t>
            </a:r>
            <a:endParaRPr lang="ro-RO" sz="2600" dirty="0"/>
          </a:p>
          <a:p>
            <a:pPr marL="176213" lvl="1" indent="0">
              <a:buFont typeface="Wingdings" panose="05000000000000000000" pitchFamily="2" charset="2"/>
              <a:buNone/>
              <a:defRPr/>
            </a:pPr>
            <a:endParaRPr lang="en-US" sz="2600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sz="2600" b="1" u="sng" dirty="0"/>
              <a:t>3 types of trajectories:</a:t>
            </a:r>
          </a:p>
          <a:p>
            <a:pPr marL="971550" lvl="1" indent="-514350">
              <a:buFont typeface="Wingdings" panose="05000000000000000000" pitchFamily="2" charset="2"/>
              <a:buAutoNum type="arabicPeriod"/>
              <a:defRPr/>
            </a:pPr>
            <a:r>
              <a:rPr lang="en-US" sz="2600" dirty="0"/>
              <a:t>Short period of decline before the end</a:t>
            </a:r>
          </a:p>
          <a:p>
            <a:pPr marL="971550" lvl="1" indent="-514350">
              <a:buFont typeface="Wingdings" panose="05000000000000000000" pitchFamily="2" charset="2"/>
              <a:buAutoNum type="arabicPeriod"/>
              <a:defRPr/>
            </a:pPr>
            <a:r>
              <a:rPr lang="en-US" sz="2600" dirty="0"/>
              <a:t>Long period of decline, with occasional crises and recovery</a:t>
            </a:r>
            <a:endParaRPr lang="en-US" sz="2600" b="1" u="sng" dirty="0"/>
          </a:p>
          <a:p>
            <a:pPr marL="971550" lvl="1" indent="-514350">
              <a:buFont typeface="Wingdings" panose="05000000000000000000" pitchFamily="2" charset="2"/>
              <a:buAutoNum type="arabicPeriod"/>
              <a:defRPr/>
            </a:pPr>
            <a:r>
              <a:rPr lang="en-US" sz="2600" dirty="0"/>
              <a:t>Years lo</a:t>
            </a:r>
            <a:r>
              <a:rPr lang="ro-RO" sz="2600" dirty="0"/>
              <a:t>n</a:t>
            </a:r>
            <a:r>
              <a:rPr lang="en-US" sz="2600" dirty="0"/>
              <a:t>g period of steady decline before the end</a:t>
            </a:r>
          </a:p>
          <a:p>
            <a:pPr marL="971550" lvl="1" indent="-514350">
              <a:buFont typeface="Wingdings" panose="05000000000000000000" pitchFamily="2" charset="2"/>
              <a:buAutoNum type="arabicPeriod"/>
              <a:defRPr/>
            </a:pPr>
            <a:endParaRPr lang="en-US" sz="2600" dirty="0"/>
          </a:p>
          <a:p>
            <a:pPr marL="457200" lvl="1" indent="0" algn="r">
              <a:buFont typeface="Wingdings" panose="05000000000000000000" pitchFamily="2" charset="2"/>
              <a:buNone/>
              <a:defRPr/>
            </a:pPr>
            <a:r>
              <a:rPr lang="en-US" dirty="0"/>
              <a:t>(Source: Glasser, Strauss, Chronic Illness. Impact and intervention, Jones and Bartlett Learning, 8th Edition, 2003)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47698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D7FCDE-3C15-458A-AB13-FC928665C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95426"/>
            <a:ext cx="7886700" cy="854041"/>
          </a:xfrm>
        </p:spPr>
        <p:txBody>
          <a:bodyPr/>
          <a:lstStyle/>
          <a:p>
            <a:r>
              <a:rPr lang="en-GB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Palliative care and the disease trajectory</a:t>
            </a:r>
          </a:p>
        </p:txBody>
      </p:sp>
      <p:pic>
        <p:nvPicPr>
          <p:cNvPr id="1026" name="Picture 2" descr="Image result for illness trajectory in palliative care">
            <a:extLst>
              <a:ext uri="{FF2B5EF4-FFF2-40B4-BE49-F238E27FC236}">
                <a16:creationId xmlns:a16="http://schemas.microsoft.com/office/drawing/2014/main" xmlns="" id="{370D0B4A-DB66-421F-BCCE-5F0730E86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494" y="1749467"/>
            <a:ext cx="7372001" cy="421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478861D-D22A-44C8-BCC3-5AF7A8BAD4A1}"/>
              </a:ext>
            </a:extLst>
          </p:cNvPr>
          <p:cNvSpPr/>
          <p:nvPr/>
        </p:nvSpPr>
        <p:spPr>
          <a:xfrm>
            <a:off x="3599868" y="6002068"/>
            <a:ext cx="4804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Source: Murray, S. A et al. BMJ 2008;336:958-959</a:t>
            </a:r>
          </a:p>
        </p:txBody>
      </p:sp>
    </p:spTree>
    <p:extLst>
      <p:ext uri="{BB962C8B-B14F-4D97-AF65-F5344CB8AC3E}">
        <p14:creationId xmlns:p14="http://schemas.microsoft.com/office/powerpoint/2010/main" val="3652186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Up Arrow 19">
            <a:extLst>
              <a:ext uri="{FF2B5EF4-FFF2-40B4-BE49-F238E27FC236}">
                <a16:creationId xmlns:a16="http://schemas.microsoft.com/office/drawing/2014/main" xmlns="" id="{6E1CB5B3-3085-4A80-A3FE-4F751EAD3AB0}"/>
              </a:ext>
            </a:extLst>
          </p:cNvPr>
          <p:cNvSpPr>
            <a:spLocks noChangeArrowheads="1"/>
          </p:cNvSpPr>
          <p:nvPr/>
        </p:nvSpPr>
        <p:spPr bwMode="auto">
          <a:xfrm rot="2048163">
            <a:off x="6637338" y="3933825"/>
            <a:ext cx="1150937" cy="2066925"/>
          </a:xfrm>
          <a:prstGeom prst="upArrow">
            <a:avLst>
              <a:gd name="adj1" fmla="val 50000"/>
              <a:gd name="adj2" fmla="val 5007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16002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–"/>
            </a:pPr>
            <a:endParaRPr lang="en-US" altLang="en-US" sz="2000"/>
          </a:p>
        </p:txBody>
      </p:sp>
      <p:sp>
        <p:nvSpPr>
          <p:cNvPr id="16387" name="Up Arrow 20">
            <a:extLst>
              <a:ext uri="{FF2B5EF4-FFF2-40B4-BE49-F238E27FC236}">
                <a16:creationId xmlns:a16="http://schemas.microsoft.com/office/drawing/2014/main" xmlns="" id="{33EE0889-92EC-4A31-A786-FB8C98E7292E}"/>
              </a:ext>
            </a:extLst>
          </p:cNvPr>
          <p:cNvSpPr>
            <a:spLocks noChangeArrowheads="1"/>
          </p:cNvSpPr>
          <p:nvPr/>
        </p:nvSpPr>
        <p:spPr bwMode="auto">
          <a:xfrm rot="-2129973">
            <a:off x="1401763" y="3910013"/>
            <a:ext cx="1152525" cy="2181225"/>
          </a:xfrm>
          <a:prstGeom prst="upArrow">
            <a:avLst>
              <a:gd name="adj1" fmla="val 50000"/>
              <a:gd name="adj2" fmla="val 49951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16002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–"/>
            </a:pPr>
            <a:endParaRPr lang="en-US" altLang="en-US" sz="200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5809872B-4AD0-44E8-8F3C-7A1F1F93E99A}"/>
              </a:ext>
            </a:extLst>
          </p:cNvPr>
          <p:cNvSpPr/>
          <p:nvPr/>
        </p:nvSpPr>
        <p:spPr bwMode="auto">
          <a:xfrm>
            <a:off x="2266950" y="5084763"/>
            <a:ext cx="4610100" cy="936625"/>
          </a:xfrm>
          <a:prstGeom prst="roundRect">
            <a:avLst/>
          </a:prstGeom>
          <a:solidFill>
            <a:srgbClr val="92D050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National Healthcare Systems/Programs</a:t>
            </a:r>
          </a:p>
        </p:txBody>
      </p:sp>
      <p:sp>
        <p:nvSpPr>
          <p:cNvPr id="31749" name="Title 1">
            <a:extLst>
              <a:ext uri="{FF2B5EF4-FFF2-40B4-BE49-F238E27FC236}">
                <a16:creationId xmlns:a16="http://schemas.microsoft.com/office/drawing/2014/main" xmlns="" id="{2444B1EC-3D3B-419A-B85D-B5107879C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3074"/>
            <a:ext cx="91440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GB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 of palliative care in the healthcare systems</a:t>
            </a:r>
            <a:endParaRPr lang="en-US" alt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52D26-8EAB-4772-9983-1AE4EC01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6237288"/>
            <a:ext cx="4895850" cy="431800"/>
          </a:xfrm>
        </p:spPr>
        <p:txBody>
          <a:bodyPr/>
          <a:lstStyle/>
          <a:p>
            <a:pPr marL="57150" indent="0" eaLnBrk="1" hangingPunct="1">
              <a:buFontTx/>
              <a:buNone/>
              <a:defRPr/>
            </a:pPr>
            <a:r>
              <a:rPr lang="en-US" sz="1200" dirty="0"/>
              <a:t>Source: Tamari </a:t>
            </a:r>
            <a:r>
              <a:rPr lang="en-US" sz="1200" dirty="0" err="1"/>
              <a:t>Rukhadze</a:t>
            </a:r>
            <a:r>
              <a:rPr lang="en-US" sz="1200" dirty="0"/>
              <a:t>, National Cancer Centre, Georgia</a:t>
            </a:r>
          </a:p>
          <a:p>
            <a:pPr eaLnBrk="1" hangingPunct="1">
              <a:buFontTx/>
              <a:buNone/>
              <a:defRPr/>
            </a:pPr>
            <a:endParaRPr lang="en-US" sz="2000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07666067-FFE3-471A-822D-5CC06CCC6D70}"/>
              </a:ext>
            </a:extLst>
          </p:cNvPr>
          <p:cNvSpPr/>
          <p:nvPr/>
        </p:nvSpPr>
        <p:spPr bwMode="auto">
          <a:xfrm>
            <a:off x="2266950" y="1700213"/>
            <a:ext cx="4610100" cy="576262"/>
          </a:xfrm>
          <a:prstGeom prst="roundRect">
            <a:avLst/>
          </a:prstGeom>
          <a:solidFill>
            <a:srgbClr val="92D050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1600200" indent="-1600200" algn="ctr" eaLnBrk="1" hangingPunct="1">
              <a:spcBef>
                <a:spcPct val="20000"/>
              </a:spcBef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POPULATION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7EBA0E34-9ED3-47B2-BC9E-4EB94EBF808E}"/>
              </a:ext>
            </a:extLst>
          </p:cNvPr>
          <p:cNvSpPr/>
          <p:nvPr/>
        </p:nvSpPr>
        <p:spPr bwMode="auto">
          <a:xfrm>
            <a:off x="466725" y="2774950"/>
            <a:ext cx="2520950" cy="130175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Healthy 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persons</a:t>
            </a:r>
          </a:p>
          <a:p>
            <a:pPr algn="ctr" eaLnBrk="1" hangingPunct="1">
              <a:spcBef>
                <a:spcPct val="20000"/>
              </a:spcBef>
              <a:defRPr/>
            </a:pPr>
            <a:endParaRPr lang="en-US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89684133-99A6-4ADD-8698-FF4DB42F0D44}"/>
              </a:ext>
            </a:extLst>
          </p:cNvPr>
          <p:cNvSpPr/>
          <p:nvPr/>
        </p:nvSpPr>
        <p:spPr bwMode="auto">
          <a:xfrm>
            <a:off x="3348038" y="2713187"/>
            <a:ext cx="2519362" cy="1363513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Potentially curable </a:t>
            </a:r>
          </a:p>
          <a:p>
            <a:pPr algn="ctr" eaLnBrk="1" hangingPunct="1">
              <a:defRPr/>
            </a:pPr>
            <a:r>
              <a:rPr 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patients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E2B40FDC-723C-4AC2-B0E2-F67E4EB654E3}"/>
              </a:ext>
            </a:extLst>
          </p:cNvPr>
          <p:cNvSpPr/>
          <p:nvPr/>
        </p:nvSpPr>
        <p:spPr bwMode="auto">
          <a:xfrm>
            <a:off x="6227763" y="2713187"/>
            <a:ext cx="2520950" cy="1363513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Chronic/ incurable patients</a:t>
            </a:r>
          </a:p>
        </p:txBody>
      </p:sp>
      <p:sp>
        <p:nvSpPr>
          <p:cNvPr id="16395" name="Down Arrow 8">
            <a:extLst>
              <a:ext uri="{FF2B5EF4-FFF2-40B4-BE49-F238E27FC236}">
                <a16:creationId xmlns:a16="http://schemas.microsoft.com/office/drawing/2014/main" xmlns="" id="{AA7F3A86-069A-4B52-A7A5-686565973C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2349500"/>
            <a:ext cx="288925" cy="431800"/>
          </a:xfrm>
          <a:prstGeom prst="downArrow">
            <a:avLst>
              <a:gd name="adj1" fmla="val 50000"/>
              <a:gd name="adj2" fmla="val 49817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6002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–"/>
            </a:pPr>
            <a:endParaRPr lang="en-US" altLang="en-US" sz="2000"/>
          </a:p>
        </p:txBody>
      </p:sp>
      <p:sp>
        <p:nvSpPr>
          <p:cNvPr id="16396" name="Down Arrow 9">
            <a:extLst>
              <a:ext uri="{FF2B5EF4-FFF2-40B4-BE49-F238E27FC236}">
                <a16:creationId xmlns:a16="http://schemas.microsoft.com/office/drawing/2014/main" xmlns="" id="{F39F619D-DE9E-4F9E-8500-A36D2F199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2349500"/>
            <a:ext cx="287338" cy="431800"/>
          </a:xfrm>
          <a:prstGeom prst="downArrow">
            <a:avLst>
              <a:gd name="adj1" fmla="val 50000"/>
              <a:gd name="adj2" fmla="val 50092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6002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–"/>
            </a:pPr>
            <a:endParaRPr lang="en-US" altLang="en-US" sz="2000"/>
          </a:p>
        </p:txBody>
      </p:sp>
      <p:sp>
        <p:nvSpPr>
          <p:cNvPr id="16397" name="Down Arrow 10">
            <a:extLst>
              <a:ext uri="{FF2B5EF4-FFF2-40B4-BE49-F238E27FC236}">
                <a16:creationId xmlns:a16="http://schemas.microsoft.com/office/drawing/2014/main" xmlns="" id="{9DD62732-8843-45B0-B243-8824E35C8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125" y="2349500"/>
            <a:ext cx="288925" cy="431800"/>
          </a:xfrm>
          <a:prstGeom prst="downArrow">
            <a:avLst>
              <a:gd name="adj1" fmla="val 50000"/>
              <a:gd name="adj2" fmla="val 49817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6002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–"/>
            </a:pPr>
            <a:endParaRPr lang="en-US" altLang="en-US" sz="2000"/>
          </a:p>
        </p:txBody>
      </p:sp>
      <p:sp>
        <p:nvSpPr>
          <p:cNvPr id="16398" name="Up Arrow 14">
            <a:extLst>
              <a:ext uri="{FF2B5EF4-FFF2-40B4-BE49-F238E27FC236}">
                <a16:creationId xmlns:a16="http://schemas.microsoft.com/office/drawing/2014/main" xmlns="" id="{14EF4CC7-6974-4C21-A9A1-19907B190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057650"/>
            <a:ext cx="2447925" cy="1027113"/>
          </a:xfrm>
          <a:prstGeom prst="upArrow">
            <a:avLst>
              <a:gd name="adj1" fmla="val 50000"/>
              <a:gd name="adj2" fmla="val 4735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16002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–"/>
            </a:pPr>
            <a:endParaRPr lang="en-US" altLang="en-US" sz="2000"/>
          </a:p>
        </p:txBody>
      </p:sp>
      <p:sp>
        <p:nvSpPr>
          <p:cNvPr id="16399" name="TextBox 16">
            <a:extLst>
              <a:ext uri="{FF2B5EF4-FFF2-40B4-BE49-F238E27FC236}">
                <a16:creationId xmlns:a16="http://schemas.microsoft.com/office/drawing/2014/main" xmlns="" id="{9A96171F-B17C-47D0-A3E1-0AF9C9CF68EA}"/>
              </a:ext>
            </a:extLst>
          </p:cNvPr>
          <p:cNvSpPr txBox="1">
            <a:spLocks noChangeArrowheads="1"/>
          </p:cNvSpPr>
          <p:nvPr/>
        </p:nvSpPr>
        <p:spPr bwMode="auto">
          <a:xfrm rot="2030189">
            <a:off x="6491667" y="4722795"/>
            <a:ext cx="1913107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/>
              <a:t>PALLIATIVE</a:t>
            </a:r>
          </a:p>
        </p:txBody>
      </p:sp>
      <p:sp>
        <p:nvSpPr>
          <p:cNvPr id="16400" name="TextBox 17">
            <a:extLst>
              <a:ext uri="{FF2B5EF4-FFF2-40B4-BE49-F238E27FC236}">
                <a16:creationId xmlns:a16="http://schemas.microsoft.com/office/drawing/2014/main" xmlns="" id="{436DF031-1A0D-46DB-904B-FB5068322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4643438"/>
            <a:ext cx="1512888" cy="369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/>
              <a:t>CURATIVE</a:t>
            </a:r>
            <a:endParaRPr lang="en-US" altLang="en-US" sz="2000" b="1"/>
          </a:p>
        </p:txBody>
      </p:sp>
      <p:sp>
        <p:nvSpPr>
          <p:cNvPr id="16401" name="TextBox 18">
            <a:extLst>
              <a:ext uri="{FF2B5EF4-FFF2-40B4-BE49-F238E27FC236}">
                <a16:creationId xmlns:a16="http://schemas.microsoft.com/office/drawing/2014/main" xmlns="" id="{BC523ECF-8364-4621-A274-9FEC47AE8D48}"/>
              </a:ext>
            </a:extLst>
          </p:cNvPr>
          <p:cNvSpPr txBox="1">
            <a:spLocks noChangeArrowheads="1"/>
          </p:cNvSpPr>
          <p:nvPr/>
        </p:nvSpPr>
        <p:spPr bwMode="auto">
          <a:xfrm rot="-2080507">
            <a:off x="911225" y="4652963"/>
            <a:ext cx="1854200" cy="369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/>
              <a:t>PREVENTIVE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024E66CF-BF9E-42AA-AE65-23534EAA38CD}"/>
              </a:ext>
            </a:extLst>
          </p:cNvPr>
          <p:cNvSpPr/>
          <p:nvPr/>
        </p:nvSpPr>
        <p:spPr>
          <a:xfrm rot="1978027">
            <a:off x="6248519" y="4225704"/>
            <a:ext cx="2399404" cy="1363514"/>
          </a:xfrm>
          <a:prstGeom prst="ellipse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AutoShape 5">
            <a:extLst>
              <a:ext uri="{FF2B5EF4-FFF2-40B4-BE49-F238E27FC236}">
                <a16:creationId xmlns:a16="http://schemas.microsoft.com/office/drawing/2014/main" xmlns="" id="{3E16BFCE-FB46-473F-BBD1-D39D8248CF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0225" y="1885464"/>
            <a:ext cx="3887306" cy="2016125"/>
          </a:xfrm>
          <a:prstGeom prst="irregularSeal2">
            <a:avLst/>
          </a:prstGeom>
          <a:solidFill>
            <a:srgbClr val="FF99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–"/>
            </a:pPr>
            <a:endParaRPr lang="ro-RO" altLang="en-US" sz="2000"/>
          </a:p>
        </p:txBody>
      </p:sp>
      <p:sp>
        <p:nvSpPr>
          <p:cNvPr id="20484" name="Rectangle 9">
            <a:extLst>
              <a:ext uri="{FF2B5EF4-FFF2-40B4-BE49-F238E27FC236}">
                <a16:creationId xmlns:a16="http://schemas.microsoft.com/office/drawing/2014/main" xmlns="" id="{DD29C816-34E6-47C7-80F8-79083D1712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870768" y="2618890"/>
            <a:ext cx="2671295" cy="59690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2000" b="1" dirty="0"/>
              <a:t>TOTAL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2000" b="1" dirty="0"/>
              <a:t>PAIN</a:t>
            </a:r>
          </a:p>
        </p:txBody>
      </p:sp>
      <p:sp>
        <p:nvSpPr>
          <p:cNvPr id="20485" name="Rectangle 10">
            <a:extLst>
              <a:ext uri="{FF2B5EF4-FFF2-40B4-BE49-F238E27FC236}">
                <a16:creationId xmlns:a16="http://schemas.microsoft.com/office/drawing/2014/main" xmlns="" id="{EFA51FBF-8A2D-4BF5-9218-462B72D468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406" y="998670"/>
            <a:ext cx="3078418" cy="1439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000" b="1" dirty="0"/>
              <a:t>PHYSICAL </a:t>
            </a:r>
            <a:endParaRPr lang="en-US" altLang="en-US" sz="2000" b="1" dirty="0"/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/>
              <a:t>Pain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/>
              <a:t>Other symptoms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dirty="0"/>
              <a:t>Effects of medication</a:t>
            </a:r>
            <a:endParaRPr lang="en-US" altLang="en-US" sz="16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/>
              <a:t>Fatigue </a:t>
            </a:r>
          </a:p>
        </p:txBody>
      </p:sp>
      <p:sp>
        <p:nvSpPr>
          <p:cNvPr id="20486" name="Rectangle 14">
            <a:extLst>
              <a:ext uri="{FF2B5EF4-FFF2-40B4-BE49-F238E27FC236}">
                <a16:creationId xmlns:a16="http://schemas.microsoft.com/office/drawing/2014/main" xmlns="" id="{8F841EEA-6E5C-4551-9B65-62A9B374C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8081" y="998670"/>
            <a:ext cx="3564108" cy="1439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b="1" dirty="0"/>
              <a:t>SOCIAL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/>
              <a:t>About family and future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dirty="0" err="1"/>
              <a:t>Palce</a:t>
            </a:r>
            <a:r>
              <a:rPr lang="en-GB" altLang="en-US" sz="1600" dirty="0"/>
              <a:t> of work/income</a:t>
            </a:r>
            <a:endParaRPr lang="en-US" altLang="en-US" sz="1600" dirty="0"/>
          </a:p>
          <a:p>
            <a:pPr eaLnBrk="1" hangingPunct="1">
              <a:lnSpc>
                <a:spcPct val="90000"/>
              </a:lnSpc>
            </a:pPr>
            <a:r>
              <a:rPr lang="en-GB" altLang="en-US" sz="1600" dirty="0"/>
              <a:t>Social isolation</a:t>
            </a:r>
            <a:endParaRPr lang="en-US" altLang="en-US" sz="1600" dirty="0"/>
          </a:p>
          <a:p>
            <a:pPr eaLnBrk="1" hangingPunct="1">
              <a:lnSpc>
                <a:spcPct val="90000"/>
              </a:lnSpc>
            </a:pPr>
            <a:r>
              <a:rPr lang="en-GB" altLang="en-US" sz="1600" dirty="0"/>
              <a:t>Loss of independence</a:t>
            </a:r>
            <a:endParaRPr lang="en-US" altLang="en-US" sz="1600" dirty="0"/>
          </a:p>
        </p:txBody>
      </p:sp>
      <p:sp>
        <p:nvSpPr>
          <p:cNvPr id="20487" name="Rectangle 15">
            <a:extLst>
              <a:ext uri="{FF2B5EF4-FFF2-40B4-BE49-F238E27FC236}">
                <a16:creationId xmlns:a16="http://schemas.microsoft.com/office/drawing/2014/main" xmlns="" id="{A982BA18-9627-493C-A644-D54868B23E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5795" y="3626777"/>
            <a:ext cx="3560800" cy="158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b="1" dirty="0"/>
              <a:t>SPIRITUAL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/>
              <a:t>Why me?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dirty="0"/>
              <a:t>Am I being punished</a:t>
            </a:r>
            <a:r>
              <a:rPr lang="en-US" altLang="en-US" sz="1600" dirty="0"/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dirty="0"/>
              <a:t>What is the sense of my life</a:t>
            </a:r>
            <a:r>
              <a:rPr lang="en-US" altLang="en-US" sz="1600" dirty="0"/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dirty="0"/>
              <a:t>What will be after death</a:t>
            </a:r>
            <a:r>
              <a:rPr lang="en-US" altLang="en-US" sz="1600" dirty="0"/>
              <a:t>?</a:t>
            </a:r>
          </a:p>
        </p:txBody>
      </p:sp>
      <p:sp>
        <p:nvSpPr>
          <p:cNvPr id="20488" name="Rectangle 16">
            <a:extLst>
              <a:ext uri="{FF2B5EF4-FFF2-40B4-BE49-F238E27FC236}">
                <a16:creationId xmlns:a16="http://schemas.microsoft.com/office/drawing/2014/main" xmlns="" id="{610DD989-D321-4675-A5BE-0F087D643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406" y="3662496"/>
            <a:ext cx="3078418" cy="1512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b="1" dirty="0"/>
              <a:t>PSYCHO-EMOTIONAL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/>
              <a:t>Worries about the future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/>
              <a:t>Fear of pain and loss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dirty="0"/>
              <a:t>Depression</a:t>
            </a:r>
          </a:p>
        </p:txBody>
      </p:sp>
      <p:sp>
        <p:nvSpPr>
          <p:cNvPr id="20489" name="Line 17">
            <a:extLst>
              <a:ext uri="{FF2B5EF4-FFF2-40B4-BE49-F238E27FC236}">
                <a16:creationId xmlns:a16="http://schemas.microsoft.com/office/drawing/2014/main" xmlns="" id="{F1DD46C2-A560-48AD-A1C5-7D85A3A99F2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45054" y="1187275"/>
            <a:ext cx="2115049" cy="135070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90" name="Line 19">
            <a:extLst>
              <a:ext uri="{FF2B5EF4-FFF2-40B4-BE49-F238E27FC236}">
                <a16:creationId xmlns:a16="http://schemas.microsoft.com/office/drawing/2014/main" xmlns="" id="{9584D575-FD39-4884-853E-4E59247614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74118" y="1214569"/>
            <a:ext cx="1376718" cy="1223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91" name="Line 20">
            <a:extLst>
              <a:ext uri="{FF2B5EF4-FFF2-40B4-BE49-F238E27FC236}">
                <a16:creationId xmlns:a16="http://schemas.microsoft.com/office/drawing/2014/main" xmlns="" id="{CEFC4FA7-D5CE-433A-8105-49639CE8C1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9264" y="3325326"/>
            <a:ext cx="1137728" cy="51282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92" name="Line 21">
            <a:extLst>
              <a:ext uri="{FF2B5EF4-FFF2-40B4-BE49-F238E27FC236}">
                <a16:creationId xmlns:a16="http://schemas.microsoft.com/office/drawing/2014/main" xmlns="" id="{83E495AA-8C9C-4F15-A6F9-3D41A052970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70938" y="3303721"/>
            <a:ext cx="2115050" cy="53442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0493" name="Picture 1">
            <a:extLst>
              <a:ext uri="{FF2B5EF4-FFF2-40B4-BE49-F238E27FC236}">
                <a16:creationId xmlns:a16="http://schemas.microsoft.com/office/drawing/2014/main" xmlns="" id="{C4EE57CE-53ED-4D25-89AC-1EC93E7D59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439" y="3839071"/>
            <a:ext cx="1566741" cy="1683413"/>
          </a:xfrm>
          <a:prstGeom prst="rect">
            <a:avLst/>
          </a:prstGeom>
          <a:solidFill>
            <a:schemeClr val="bg1">
              <a:alpha val="1294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C933922-2F33-4A79-A822-8FC9CB4D477B}"/>
              </a:ext>
            </a:extLst>
          </p:cNvPr>
          <p:cNvSpPr/>
          <p:nvPr/>
        </p:nvSpPr>
        <p:spPr>
          <a:xfrm>
            <a:off x="359428" y="5562839"/>
            <a:ext cx="85061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u="sng" dirty="0"/>
              <a:t>Dame Cicely Saunders</a:t>
            </a:r>
            <a:r>
              <a:rPr lang="en-GB" dirty="0"/>
              <a:t> (founder of modern palliative care, 1967)</a:t>
            </a:r>
          </a:p>
          <a:p>
            <a:pPr algn="ctr"/>
            <a:r>
              <a:rPr lang="en-GB" dirty="0"/>
              <a:t>defined the concept of </a:t>
            </a:r>
            <a:r>
              <a:rPr lang="en-GB" b="1" dirty="0"/>
              <a:t>TOTAL PAIN </a:t>
            </a:r>
            <a:r>
              <a:rPr lang="en-GB" dirty="0"/>
              <a:t>as </a:t>
            </a:r>
          </a:p>
          <a:p>
            <a:pPr algn="ctr"/>
            <a:r>
              <a:rPr lang="en-GB" dirty="0"/>
              <a:t>the suffering that encompasses all of a person's physical, psychological, social, spiritual, and practical struggles.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xmlns="" id="{0A5FCE88-51B4-47FF-B60D-0E027E515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012" y="765175"/>
            <a:ext cx="8435975" cy="1143000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Estimated need for Palliative Care</a:t>
            </a:r>
            <a:endParaRPr lang="en-GB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xmlns="" id="{4F1E6749-D17D-4DAE-A841-A2280DCDBC9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721419" y="1808780"/>
            <a:ext cx="4068568" cy="3600851"/>
          </a:xfrm>
          <a:ln>
            <a:solidFill>
              <a:srgbClr val="008C8B"/>
            </a:solidFill>
          </a:ln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n-US" altLang="en-US" sz="100" b="1" u="sng" dirty="0"/>
          </a:p>
          <a:p>
            <a:pPr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en-US" altLang="en-US" sz="2700" b="1" u="sng" dirty="0"/>
              <a:t>ROMANIA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altLang="en-US" b="1" u="sng" dirty="0"/>
              <a:t>Estimated</a:t>
            </a:r>
            <a:r>
              <a:rPr lang="en-US" altLang="en-US" baseline="30000" dirty="0"/>
              <a:t>1 </a:t>
            </a:r>
            <a:r>
              <a:rPr lang="en-US" altLang="en-US" sz="2400" dirty="0"/>
              <a:t>over 172,000 persons/year</a:t>
            </a:r>
            <a:endParaRPr lang="en-US" alt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dirty="0"/>
              <a:t> 60% of all patients dying/year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dirty="0"/>
              <a:t> all patients dying of cancer and 2/3 of those dying of other causes</a:t>
            </a:r>
          </a:p>
          <a:p>
            <a:pPr>
              <a:buFontTx/>
              <a:buNone/>
            </a:pPr>
            <a:r>
              <a:rPr lang="en-US" altLang="en-US" b="1" u="sng" dirty="0"/>
              <a:t>Reality</a:t>
            </a:r>
            <a:r>
              <a:rPr lang="en-US" altLang="en-US" dirty="0"/>
              <a:t>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altLang="en-US" sz="2400" dirty="0"/>
              <a:t> only 11.</a:t>
            </a:r>
            <a:r>
              <a:rPr lang="en-US" altLang="en-US" sz="2400" dirty="0"/>
              <a:t>5% currently receive palliative care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400" dirty="0"/>
              <a:t>17 counties (of 41) have no palliative care services</a:t>
            </a:r>
          </a:p>
          <a:p>
            <a:pPr>
              <a:buFontTx/>
              <a:buNone/>
            </a:pPr>
            <a:endParaRPr lang="en-US" altLang="en-US" sz="1200" dirty="0"/>
          </a:p>
          <a:p>
            <a:pPr>
              <a:buFontTx/>
              <a:buAutoNum type="arabicPeriod"/>
            </a:pPr>
            <a:r>
              <a:rPr lang="en-US" altLang="en-US" sz="1700" dirty="0" err="1"/>
              <a:t>Stjernward</a:t>
            </a:r>
            <a:r>
              <a:rPr lang="en-US" altLang="en-US" sz="1700" dirty="0"/>
              <a:t> J, in Doyle et al, Oxford Textbook of palliative care, Oxford University Press, NCHSPC, 2003</a:t>
            </a:r>
          </a:p>
          <a:p>
            <a:pPr>
              <a:buFontTx/>
              <a:buNone/>
            </a:pPr>
            <a:endParaRPr lang="en-GB" alt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96AE1230-C787-44D5-A93F-2708AA0F7C45}"/>
              </a:ext>
            </a:extLst>
          </p:cNvPr>
          <p:cNvSpPr txBox="1">
            <a:spLocks noChangeArrowheads="1"/>
          </p:cNvSpPr>
          <p:nvPr/>
        </p:nvSpPr>
        <p:spPr>
          <a:xfrm>
            <a:off x="466245" y="1808780"/>
            <a:ext cx="4068568" cy="3600850"/>
          </a:xfrm>
          <a:prstGeom prst="rect">
            <a:avLst/>
          </a:prstGeom>
          <a:ln>
            <a:solidFill>
              <a:srgbClr val="008C8B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en-US" b="1" u="sng" dirty="0"/>
              <a:t>WORLDWIDE</a:t>
            </a:r>
          </a:p>
          <a:p>
            <a:pPr>
              <a:buFontTx/>
              <a:buNone/>
            </a:pPr>
            <a:r>
              <a:rPr lang="en-US" altLang="en-US" b="1" u="sng" dirty="0"/>
              <a:t>Estimated</a:t>
            </a:r>
            <a:endParaRPr lang="en-US" alt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dirty="0"/>
              <a:t> about 40 million people need palliative care</a:t>
            </a:r>
          </a:p>
          <a:p>
            <a:pPr marL="0" indent="0">
              <a:buNone/>
            </a:pPr>
            <a:r>
              <a:rPr lang="en-US" altLang="en-US" b="1" u="sng" dirty="0"/>
              <a:t>Reality</a:t>
            </a:r>
            <a:endParaRPr lang="en-US" alt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dirty="0"/>
              <a:t>Only about 14% currently receive it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dirty="0"/>
              <a:t>78% of them are in low and middle-income countries</a:t>
            </a:r>
          </a:p>
          <a:p>
            <a:pPr>
              <a:buFontTx/>
              <a:buNone/>
            </a:pPr>
            <a:endParaRPr lang="en-GB" altLang="en-US" sz="1400" dirty="0"/>
          </a:p>
          <a:p>
            <a:pPr>
              <a:buFontTx/>
              <a:buNone/>
            </a:pPr>
            <a:r>
              <a:rPr lang="en-GB" altLang="en-US" sz="1400" dirty="0" err="1"/>
              <a:t>Source:WHO</a:t>
            </a:r>
            <a:r>
              <a:rPr lang="en-GB" altLang="en-US" sz="1400" dirty="0"/>
              <a:t>: </a:t>
            </a:r>
            <a:r>
              <a:rPr lang="en-GB" sz="1400" dirty="0">
                <a:hlinkClick r:id="rId2"/>
              </a:rPr>
              <a:t>https://www.who.int/news-room/fact-sheets/detail/palliative-care</a:t>
            </a:r>
            <a:endParaRPr lang="en-GB" altLang="en-US" sz="1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xmlns="" id="{30B31117-2E1F-4EC4-A204-32881D3BE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381" y="755637"/>
            <a:ext cx="8905619" cy="854041"/>
          </a:xfrm>
        </p:spPr>
        <p:txBody>
          <a:bodyPr>
            <a:normAutofit fontScale="90000"/>
          </a:bodyPr>
          <a:lstStyle/>
          <a:p>
            <a:r>
              <a:rPr lang="ro-RO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patients appreciate most in palliative care</a:t>
            </a:r>
            <a:endParaRPr lang="en-US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F48DC4B-5164-489A-B0A2-AA9D407073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380" y="1970802"/>
            <a:ext cx="8708213" cy="4708525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ro-RO" sz="2800" dirty="0"/>
              <a:t> </a:t>
            </a:r>
            <a:r>
              <a:rPr lang="ro-RO" sz="2800" b="1" dirty="0"/>
              <a:t>Patients and families associated good palliative care with</a:t>
            </a:r>
            <a:r>
              <a:rPr lang="en-GB" sz="2800" b="1" dirty="0"/>
              <a:t>:</a:t>
            </a:r>
            <a:endParaRPr lang="ro-RO" sz="2800" b="1" dirty="0"/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  Emotional experience of care</a:t>
            </a:r>
            <a:endParaRPr lang="ro-RO" sz="2400" dirty="0"/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sz="2400" dirty="0"/>
              <a:t>2</a:t>
            </a:r>
            <a:r>
              <a:rPr lang="en-GB" sz="2400" baseline="30000" dirty="0"/>
              <a:t>nd</a:t>
            </a:r>
            <a:r>
              <a:rPr lang="en-GB" sz="2400" dirty="0"/>
              <a:t>   Psycho-social aspects of care and support</a:t>
            </a:r>
            <a:endParaRPr lang="ro-RO" sz="2400" dirty="0"/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sz="2400" dirty="0"/>
              <a:t>3</a:t>
            </a:r>
            <a:r>
              <a:rPr lang="en-GB" sz="2400" baseline="30000" dirty="0"/>
              <a:t>rd</a:t>
            </a:r>
            <a:r>
              <a:rPr lang="en-GB" sz="2400" dirty="0"/>
              <a:t>   Professional competences in physical symptoms control</a:t>
            </a:r>
            <a:endParaRPr lang="ro-RO" sz="2400" dirty="0"/>
          </a:p>
          <a:p>
            <a:pPr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ro-RO" sz="2800" dirty="0"/>
              <a:t> </a:t>
            </a:r>
            <a:r>
              <a:rPr lang="en-GB" sz="2800" b="1" dirty="0"/>
              <a:t>Psycho-emotional support expected in palliative care: </a:t>
            </a:r>
            <a:r>
              <a:rPr lang="ro-RO" sz="2800" b="1" dirty="0"/>
              <a:t>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  <a:defRPr/>
            </a:pPr>
            <a:r>
              <a:rPr lang="en-GB" sz="2400" dirty="0"/>
              <a:t>dignity</a:t>
            </a:r>
            <a:r>
              <a:rPr lang="ro-RO" sz="2400" dirty="0"/>
              <a:t>,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  <a:defRPr/>
            </a:pPr>
            <a:r>
              <a:rPr lang="en-GB" sz="2400" dirty="0"/>
              <a:t>acceptance</a:t>
            </a:r>
            <a:r>
              <a:rPr lang="ro-RO" sz="2400" dirty="0"/>
              <a:t>,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  <a:defRPr/>
            </a:pPr>
            <a:r>
              <a:rPr lang="en-GB" sz="2400" dirty="0"/>
              <a:t>empathy</a:t>
            </a:r>
            <a:r>
              <a:rPr lang="ro-RO" sz="2400" dirty="0"/>
              <a:t>,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  <a:defRPr/>
            </a:pPr>
            <a:r>
              <a:rPr lang="ro-RO" sz="2400" dirty="0"/>
              <a:t>respect </a:t>
            </a:r>
            <a:r>
              <a:rPr lang="en-GB" sz="2400" dirty="0"/>
              <a:t>for the patient’s wishes</a:t>
            </a:r>
            <a:r>
              <a:rPr lang="ro-RO" sz="2400" dirty="0"/>
              <a:t>,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  <a:defRPr/>
            </a:pPr>
            <a:r>
              <a:rPr lang="ro-RO" sz="2400" dirty="0"/>
              <a:t>flexibilit</a:t>
            </a:r>
            <a:r>
              <a:rPr lang="en-GB" sz="2400" dirty="0"/>
              <a:t>y</a:t>
            </a:r>
            <a:endParaRPr lang="ro-RO" sz="2400" dirty="0"/>
          </a:p>
          <a:p>
            <a:pPr lvl="1" algn="r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/>
            </a:pPr>
            <a:r>
              <a:rPr lang="ro-RO" sz="1700" dirty="0"/>
              <a:t>Source: Samson C, Finlay I,The practice of palliative care from the perspective of patients and carers, MNJ Support Palliat Care doi: 10.1136</a:t>
            </a:r>
            <a:r>
              <a:rPr lang="en-US" sz="1700" dirty="0"/>
              <a:t>/bmjspcare-2013-000551,</a:t>
            </a:r>
            <a:r>
              <a:rPr lang="ro-RO" sz="1700" dirty="0"/>
              <a:t> </a:t>
            </a:r>
            <a:r>
              <a:rPr lang="ro-RO" sz="1700" dirty="0">
                <a:hlinkClick r:id="rId2"/>
              </a:rPr>
              <a:t>http://spcare.bmj.com/content/early/2014/01/16/bmjspcare-2013-000551.short?rss=1</a:t>
            </a:r>
            <a:r>
              <a:rPr lang="ro-RO" sz="1700" dirty="0"/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D7FCDE-3C15-458A-AB13-FC928665C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407" y="902792"/>
            <a:ext cx="8830198" cy="854041"/>
          </a:xfrm>
        </p:spPr>
        <p:txBody>
          <a:bodyPr>
            <a:normAutofit fontScale="90000"/>
          </a:bodyPr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of palliative care on patients and families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CFD52BE-D679-4055-BAA6-E4C277BB1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Gabe’s Story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hlinkClick r:id="rId2"/>
              </a:rPr>
              <a:t>https://www.youtube.com/watch?v=NkmzfNDhxx8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List at least three characteristics of palliative care that </a:t>
            </a:r>
            <a:r>
              <a:rPr lang="ro-RO" dirty="0"/>
              <a:t>you</a:t>
            </a:r>
            <a:r>
              <a:rPr lang="en-GB" dirty="0"/>
              <a:t> noticed from the video, as compared to the biomedical model that is being practiced and that </a:t>
            </a:r>
            <a:r>
              <a:rPr lang="ro-RO" dirty="0"/>
              <a:t>you</a:t>
            </a:r>
            <a:r>
              <a:rPr lang="en-GB" dirty="0"/>
              <a:t> have been familiar with</a:t>
            </a:r>
          </a:p>
        </p:txBody>
      </p:sp>
    </p:spTree>
    <p:extLst>
      <p:ext uri="{BB962C8B-B14F-4D97-AF65-F5344CB8AC3E}">
        <p14:creationId xmlns:p14="http://schemas.microsoft.com/office/powerpoint/2010/main" val="1623782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9428" y="674626"/>
            <a:ext cx="8496175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ro-RO" altLang="en-US" sz="40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r>
              <a:rPr lang="en-US" altLang="en-US" sz="40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199" y="1986108"/>
            <a:ext cx="8434511" cy="403524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Aft>
                <a:spcPts val="2400"/>
              </a:spcAft>
            </a:pPr>
            <a:r>
              <a:rPr lang="en-US" altLang="en-US" sz="3200" dirty="0">
                <a:solidFill>
                  <a:srgbClr val="003300"/>
                </a:solidFill>
              </a:rPr>
              <a:t>Define palliative care;</a:t>
            </a:r>
            <a:endParaRPr lang="ro-RO" altLang="en-US" sz="3200" dirty="0">
              <a:solidFill>
                <a:srgbClr val="003300"/>
              </a:solidFill>
            </a:endParaRPr>
          </a:p>
          <a:p>
            <a:pPr>
              <a:lnSpc>
                <a:spcPct val="100000"/>
              </a:lnSpc>
              <a:spcAft>
                <a:spcPts val="2400"/>
              </a:spcAft>
            </a:pPr>
            <a:r>
              <a:rPr lang="ro-RO" sz="3200" dirty="0">
                <a:solidFill>
                  <a:srgbClr val="003300"/>
                </a:solidFill>
              </a:rPr>
              <a:t>Explain holistic principles of practice for palliative care</a:t>
            </a:r>
            <a:r>
              <a:rPr lang="en-US" altLang="en-US" sz="3200" dirty="0">
                <a:solidFill>
                  <a:srgbClr val="003300"/>
                </a:solidFill>
              </a:rPr>
              <a:t>;</a:t>
            </a:r>
            <a:endParaRPr lang="en-GB" altLang="en-US" sz="3200" dirty="0">
              <a:solidFill>
                <a:srgbClr val="003300"/>
              </a:solidFill>
            </a:endParaRPr>
          </a:p>
          <a:p>
            <a:pPr>
              <a:lnSpc>
                <a:spcPct val="100000"/>
              </a:lnSpc>
              <a:spcAft>
                <a:spcPts val="2400"/>
              </a:spcAft>
            </a:pPr>
            <a:r>
              <a:rPr lang="en-GB" sz="3200">
                <a:solidFill>
                  <a:srgbClr val="003300"/>
                </a:solidFill>
              </a:rPr>
              <a:t>Describe</a:t>
            </a:r>
            <a:r>
              <a:rPr lang="ro-RO" sz="3200">
                <a:solidFill>
                  <a:srgbClr val="003300"/>
                </a:solidFill>
              </a:rPr>
              <a:t> </a:t>
            </a:r>
            <a:r>
              <a:rPr lang="ro-RO" sz="3200" dirty="0">
                <a:solidFill>
                  <a:srgbClr val="003300"/>
                </a:solidFill>
              </a:rPr>
              <a:t>the impact for patients and their families of living with a life-limiting condition </a:t>
            </a:r>
          </a:p>
          <a:p>
            <a:pPr>
              <a:lnSpc>
                <a:spcPct val="100000"/>
              </a:lnSpc>
              <a:spcAft>
                <a:spcPts val="2400"/>
              </a:spcAft>
            </a:pPr>
            <a:r>
              <a:rPr lang="ro-RO" sz="3200" dirty="0"/>
              <a:t>Explain how palliative care fits within </a:t>
            </a:r>
            <a:r>
              <a:rPr lang="en-GB" sz="3200" dirty="0"/>
              <a:t>medical care</a:t>
            </a:r>
            <a:r>
              <a:rPr lang="ro-RO" sz="3200" dirty="0"/>
              <a:t> and public health agenda</a:t>
            </a:r>
            <a:r>
              <a:rPr lang="en-US" altLang="en-US" sz="4400" dirty="0">
                <a:solidFill>
                  <a:srgbClr val="003300"/>
                </a:solidFill>
              </a:rPr>
              <a:t>;</a:t>
            </a:r>
            <a:endParaRPr lang="en-GB" altLang="en-US" sz="4400" dirty="0">
              <a:solidFill>
                <a:srgbClr val="003300"/>
              </a:solidFill>
            </a:endParaRPr>
          </a:p>
          <a:p>
            <a:pPr>
              <a:lnSpc>
                <a:spcPct val="100000"/>
              </a:lnSpc>
              <a:spcAft>
                <a:spcPts val="2400"/>
              </a:spcAft>
            </a:pPr>
            <a:endParaRPr lang="en-US" altLang="en-US" sz="3200" dirty="0">
              <a:solidFill>
                <a:srgbClr val="0033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D7FCDE-3C15-458A-AB13-FC928665C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conclude: 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E4E4EB49-A444-4CAA-BD5D-09E111FE0E23}"/>
              </a:ext>
            </a:extLst>
          </p:cNvPr>
          <p:cNvSpPr txBox="1">
            <a:spLocks noChangeArrowheads="1"/>
          </p:cNvSpPr>
          <p:nvPr/>
        </p:nvSpPr>
        <p:spPr>
          <a:xfrm>
            <a:off x="266700" y="1970802"/>
            <a:ext cx="8610600" cy="432117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endParaRPr lang="en-GB" altLang="en-US" sz="1300" b="1" dirty="0"/>
          </a:p>
          <a:p>
            <a:pPr>
              <a:spcBef>
                <a:spcPts val="1200"/>
              </a:spcBef>
            </a:pPr>
            <a:r>
              <a:rPr lang="en-GB" altLang="en-US" sz="2800" b="1" dirty="0"/>
              <a:t>WE CANNOT ALWAYS cure, </a:t>
            </a:r>
            <a:endParaRPr lang="ro-RO" altLang="en-US" sz="28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altLang="en-US" sz="2800" b="1" dirty="0">
                <a:solidFill>
                  <a:srgbClr val="92D050"/>
                </a:solidFill>
              </a:rPr>
              <a:t>BUT WE CAN ALWAYS</a:t>
            </a:r>
            <a:r>
              <a:rPr lang="ro-RO" altLang="en-US" sz="2800" dirty="0">
                <a:solidFill>
                  <a:srgbClr val="92D050"/>
                </a:solidFill>
              </a:rPr>
              <a:t> </a:t>
            </a:r>
            <a:r>
              <a:rPr lang="en-GB" altLang="en-US" sz="4000" b="1" dirty="0">
                <a:solidFill>
                  <a:srgbClr val="FF0000"/>
                </a:solidFill>
              </a:rPr>
              <a:t>care</a:t>
            </a:r>
            <a:endParaRPr lang="en-GB" altLang="en-US" sz="2800" b="1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altLang="en-US" sz="2800" dirty="0"/>
          </a:p>
          <a:p>
            <a:r>
              <a:rPr lang="en-GB" altLang="en-US" sz="2800" b="1" dirty="0"/>
              <a:t>WE CANNOT ALWAYS remove the pain of a loss, but</a:t>
            </a:r>
            <a:endParaRPr lang="ro-RO" altLang="en-US" sz="28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altLang="en-US" sz="2800" b="1" dirty="0">
                <a:solidFill>
                  <a:srgbClr val="92D050"/>
                </a:solidFill>
              </a:rPr>
              <a:t>BUT WE CAN ALWAYS</a:t>
            </a:r>
            <a:r>
              <a:rPr lang="ro-RO" altLang="en-US" sz="2800" b="1" dirty="0">
                <a:solidFill>
                  <a:srgbClr val="92D050"/>
                </a:solidFill>
              </a:rPr>
              <a:t> </a:t>
            </a:r>
            <a:r>
              <a:rPr lang="en-GB" altLang="en-US" sz="4000" b="1" dirty="0">
                <a:solidFill>
                  <a:srgbClr val="FF0000"/>
                </a:solidFill>
              </a:rPr>
              <a:t>support</a:t>
            </a:r>
            <a:r>
              <a:rPr lang="en-GB" altLang="en-US" sz="2800" dirty="0"/>
              <a:t> the bereaved</a:t>
            </a:r>
            <a:endParaRPr lang="en-US" altLang="en-US" sz="2800" dirty="0"/>
          </a:p>
          <a:p>
            <a:pPr>
              <a:buFont typeface="Wingdings" panose="05000000000000000000" pitchFamily="2" charset="2"/>
              <a:buNone/>
            </a:pPr>
            <a:endParaRPr lang="ro-RO" altLang="en-US" sz="2800" dirty="0"/>
          </a:p>
          <a:p>
            <a:r>
              <a:rPr lang="en-GB" altLang="en-US" sz="2800" b="1" dirty="0"/>
              <a:t>WE CANNOT ALWAYS give an answer, but</a:t>
            </a:r>
            <a:endParaRPr lang="ro-RO" altLang="en-US" sz="28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altLang="en-US" sz="2800" b="1" dirty="0">
                <a:solidFill>
                  <a:srgbClr val="92D050"/>
                </a:solidFill>
              </a:rPr>
              <a:t>BUT WE CAN ALWAYS</a:t>
            </a:r>
            <a:r>
              <a:rPr lang="ro-RO" altLang="en-US" sz="2800" b="1" dirty="0">
                <a:solidFill>
                  <a:srgbClr val="92D050"/>
                </a:solidFill>
              </a:rPr>
              <a:t> </a:t>
            </a:r>
            <a:r>
              <a:rPr lang="en-GB" altLang="en-US" sz="4000" b="1" dirty="0">
                <a:solidFill>
                  <a:srgbClr val="FF0000"/>
                </a:solidFill>
              </a:rPr>
              <a:t>listen</a:t>
            </a:r>
            <a:r>
              <a:rPr lang="en-GB" altLang="en-US" sz="2800" dirty="0"/>
              <a:t> to the questions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55867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FDA0C1-354A-4D3A-A5B0-452F361C2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palliative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CA46873-F42D-4021-AED5-E30853A7F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46758"/>
            <a:ext cx="7886700" cy="3564484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3600" dirty="0"/>
              <a:t>What are the first </a:t>
            </a:r>
            <a:r>
              <a:rPr lang="en-GB" sz="3600" b="1" dirty="0"/>
              <a:t>3 words </a:t>
            </a:r>
          </a:p>
          <a:p>
            <a:pPr marL="0" indent="0" algn="ctr">
              <a:buNone/>
            </a:pPr>
            <a:r>
              <a:rPr lang="en-GB" sz="3600" dirty="0"/>
              <a:t>that come to your mind </a:t>
            </a:r>
          </a:p>
          <a:p>
            <a:pPr marL="0" indent="0" algn="ctr">
              <a:buNone/>
            </a:pPr>
            <a:r>
              <a:rPr lang="en-GB" sz="3600" dirty="0"/>
              <a:t>when thinking of palliative care </a:t>
            </a:r>
          </a:p>
          <a:p>
            <a:pPr marL="0" indent="0" algn="ctr">
              <a:buNone/>
            </a:pPr>
            <a:r>
              <a:rPr lang="en-GB" sz="3600" dirty="0"/>
              <a:t>and that should be part of </a:t>
            </a:r>
          </a:p>
          <a:p>
            <a:pPr marL="0" indent="0" algn="ctr">
              <a:buNone/>
            </a:pPr>
            <a:r>
              <a:rPr lang="en-GB" sz="3600" dirty="0"/>
              <a:t>a </a:t>
            </a:r>
            <a:r>
              <a:rPr lang="en-GB" sz="3600" b="1" dirty="0"/>
              <a:t>definition</a:t>
            </a:r>
            <a:r>
              <a:rPr lang="en-GB" sz="3600" dirty="0"/>
              <a:t> of palliative care?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AFE9709-0679-4D19-80CC-5111BB8D7D73}"/>
              </a:ext>
            </a:extLst>
          </p:cNvPr>
          <p:cNvSpPr txBox="1"/>
          <p:nvPr/>
        </p:nvSpPr>
        <p:spPr>
          <a:xfrm>
            <a:off x="845494" y="5447376"/>
            <a:ext cx="5184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/>
              <a:t>Exercise (10 min):</a:t>
            </a:r>
          </a:p>
          <a:p>
            <a:r>
              <a:rPr lang="en-GB" dirty="0"/>
              <a:t>Write individually at least 3 words</a:t>
            </a:r>
          </a:p>
          <a:p>
            <a:r>
              <a:rPr lang="en-GB" dirty="0"/>
              <a:t>Feedback (flipchart)</a:t>
            </a:r>
          </a:p>
        </p:txBody>
      </p:sp>
    </p:spTree>
    <p:extLst>
      <p:ext uri="{BB962C8B-B14F-4D97-AF65-F5344CB8AC3E}">
        <p14:creationId xmlns:p14="http://schemas.microsoft.com/office/powerpoint/2010/main" val="1980695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FDA0C1-354A-4D3A-A5B0-452F361C2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…What is palliative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CA46873-F42D-4021-AED5-E30853A7F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290" y="1832350"/>
            <a:ext cx="7886699" cy="468179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GB" sz="3200" dirty="0"/>
              <a:t>Palliative care is an approach that improves the </a:t>
            </a:r>
            <a:r>
              <a:rPr lang="en-GB" sz="3200" b="1" u="sng" dirty="0"/>
              <a:t>quality of life </a:t>
            </a:r>
            <a:r>
              <a:rPr lang="en-GB" sz="3200" dirty="0"/>
              <a:t>of patients and their families facing the problem associated with </a:t>
            </a:r>
            <a:r>
              <a:rPr lang="en-GB" sz="3200" b="1" u="sng" dirty="0"/>
              <a:t>life-threatening illness</a:t>
            </a:r>
            <a:r>
              <a:rPr lang="en-GB" sz="3200" dirty="0"/>
              <a:t>, through the </a:t>
            </a:r>
            <a:r>
              <a:rPr lang="en-GB" sz="3200" b="1" u="sng" dirty="0"/>
              <a:t>prevention and relief of suffering</a:t>
            </a:r>
            <a:r>
              <a:rPr lang="en-GB" sz="3200" dirty="0"/>
              <a:t> by means of early identification and impeccable assessment and treatment of pain and other </a:t>
            </a:r>
            <a:r>
              <a:rPr lang="en-GB" sz="3200" b="1" u="sng" dirty="0"/>
              <a:t>physical, psycho-social and spiritual </a:t>
            </a:r>
            <a:r>
              <a:rPr lang="en-GB" sz="3200" dirty="0"/>
              <a:t>problems.</a:t>
            </a:r>
          </a:p>
          <a:p>
            <a:pPr marL="0" indent="0" algn="r">
              <a:lnSpc>
                <a:spcPct val="120000"/>
              </a:lnSpc>
              <a:buNone/>
            </a:pPr>
            <a:endParaRPr lang="en-GB" sz="1400" dirty="0"/>
          </a:p>
          <a:p>
            <a:pPr marL="0" indent="0" algn="r">
              <a:lnSpc>
                <a:spcPct val="120000"/>
              </a:lnSpc>
              <a:buNone/>
            </a:pPr>
            <a:r>
              <a:rPr lang="en-GB" sz="1400" dirty="0" err="1"/>
              <a:t>Sourca</a:t>
            </a:r>
            <a:r>
              <a:rPr lang="en-GB" sz="1400" dirty="0"/>
              <a:t>: WHO definition, </a:t>
            </a:r>
            <a:r>
              <a:rPr lang="en-GB" sz="1800" dirty="0">
                <a:hlinkClick r:id="rId2"/>
              </a:rPr>
              <a:t>https://www.who.int/cancer/palliative/definition/en</a:t>
            </a:r>
            <a:r>
              <a:rPr lang="en-GB" sz="3200" dirty="0">
                <a:hlinkClick r:id="rId2"/>
              </a:rPr>
              <a:t>/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40618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7C339FF-1EE4-4C69-90E0-E5E5FCAF4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u="sng" dirty="0">
              <a:hlinkClick r:id="rId2"/>
            </a:endParaRPr>
          </a:p>
          <a:p>
            <a:pPr marL="0" indent="0">
              <a:buNone/>
            </a:pPr>
            <a:endParaRPr lang="en-GB" dirty="0">
              <a:hlinkClick r:id="rId2"/>
            </a:endParaRPr>
          </a:p>
          <a:p>
            <a:pPr marL="0" indent="0">
              <a:buNone/>
            </a:pPr>
            <a:endParaRPr lang="en-GB" u="sng" dirty="0">
              <a:hlinkClick r:id="rId2"/>
            </a:endParaRPr>
          </a:p>
          <a:p>
            <a:pPr marL="0" indent="0">
              <a:buNone/>
            </a:pPr>
            <a:r>
              <a:rPr lang="ro-RO" u="sng" dirty="0">
                <a:hlinkClick r:id="rId2"/>
              </a:rPr>
              <a:t>https://www.youtube.com/watch?v=ttW8pxF__g4</a:t>
            </a:r>
            <a:endParaRPr lang="en-GB" u="sng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Video (3 minutes)</a:t>
            </a:r>
          </a:p>
          <a:p>
            <a:pPr marL="0" indent="0">
              <a:buNone/>
            </a:pP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008235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FDA0C1-354A-4D3A-A5B0-452F361C2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Terminology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9B599864-0BF1-48DA-AD06-E694217DF772}"/>
              </a:ext>
            </a:extLst>
          </p:cNvPr>
          <p:cNvSpPr txBox="1">
            <a:spLocks noChangeArrowheads="1"/>
          </p:cNvSpPr>
          <p:nvPr/>
        </p:nvSpPr>
        <p:spPr>
          <a:xfrm>
            <a:off x="409831" y="1756833"/>
            <a:ext cx="8299450" cy="4772025"/>
          </a:xfrm>
          <a:prstGeom prst="rect">
            <a:avLst/>
          </a:prstGeom>
        </p:spPr>
        <p:txBody>
          <a:bodyPr vert="horz" lIns="92075" tIns="46038" rIns="92075" bIns="46038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altLang="en-US" sz="2600" b="1" u="sng" dirty="0">
                <a:latin typeface="Calibri" panose="020F0502020204030204" pitchFamily="34" charset="0"/>
              </a:rPr>
              <a:t>« Hospice »</a:t>
            </a:r>
            <a:r>
              <a:rPr lang="fr-FR" altLang="en-US" sz="2600" dirty="0">
                <a:latin typeface="Calibri" panose="020F0502020204030204" pitchFamily="34" charset="0"/>
              </a:rPr>
              <a:t> </a:t>
            </a:r>
            <a:r>
              <a:rPr lang="en-GB" altLang="en-US" sz="2600" dirty="0">
                <a:latin typeface="Calibri" panose="020F0502020204030204" pitchFamily="34" charset="0"/>
              </a:rPr>
              <a:t>- different meanings in different countries:</a:t>
            </a:r>
            <a:endParaRPr lang="ro-RO" altLang="en-US" sz="2600" dirty="0">
              <a:latin typeface="Calibri" panose="020F0502020204030204" pitchFamily="34" charset="0"/>
            </a:endParaRP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GB" altLang="en-US" sz="2200" dirty="0">
                <a:latin typeface="Calibri" panose="020F0502020204030204" pitchFamily="34" charset="0"/>
              </a:rPr>
              <a:t>Defines</a:t>
            </a:r>
            <a:r>
              <a:rPr lang="ro-RO" altLang="en-US" sz="2200" dirty="0">
                <a:latin typeface="Calibri" panose="020F0502020204030204" pitchFamily="34" charset="0"/>
              </a:rPr>
              <a:t>:</a:t>
            </a:r>
          </a:p>
          <a:p>
            <a:pPr lvl="1">
              <a:defRPr/>
            </a:pPr>
            <a:r>
              <a:rPr lang="fr-FR" altLang="en-US" sz="2200" dirty="0">
                <a:latin typeface="Calibri" panose="020F0502020204030204" pitchFamily="34" charset="0"/>
              </a:rPr>
              <a:t>a </a:t>
            </a:r>
            <a:r>
              <a:rPr lang="fr-FR" altLang="en-US" sz="2200" b="1" dirty="0">
                <a:latin typeface="Calibri" panose="020F0502020204030204" pitchFamily="34" charset="0"/>
              </a:rPr>
              <a:t>concept</a:t>
            </a:r>
            <a:r>
              <a:rPr lang="fr-FR" altLang="en-US" sz="2200" dirty="0">
                <a:latin typeface="Calibri" panose="020F0502020204030204" pitchFamily="34" charset="0"/>
              </a:rPr>
              <a:t> of care, </a:t>
            </a:r>
            <a:endParaRPr lang="ro-RO" altLang="en-US" sz="2200" dirty="0">
              <a:latin typeface="Calibri" panose="020F0502020204030204" pitchFamily="34" charset="0"/>
            </a:endParaRPr>
          </a:p>
          <a:p>
            <a:pPr lvl="1">
              <a:defRPr/>
            </a:pPr>
            <a:r>
              <a:rPr lang="fr-FR" altLang="en-US" sz="2200" dirty="0">
                <a:latin typeface="Calibri" panose="020F0502020204030204" pitchFamily="34" charset="0"/>
              </a:rPr>
              <a:t>a </a:t>
            </a:r>
            <a:r>
              <a:rPr lang="fr-FR" altLang="en-US" sz="2200" b="1" dirty="0">
                <a:latin typeface="Calibri" panose="020F0502020204030204" pitchFamily="34" charset="0"/>
              </a:rPr>
              <a:t>building</a:t>
            </a:r>
            <a:r>
              <a:rPr lang="fr-FR" altLang="en-US" sz="2200" dirty="0">
                <a:latin typeface="Calibri" panose="020F0502020204030204" pitchFamily="34" charset="0"/>
              </a:rPr>
              <a:t> </a:t>
            </a:r>
            <a:r>
              <a:rPr lang="en-GB" altLang="en-US" sz="2200" dirty="0">
                <a:latin typeface="Calibri" panose="020F0502020204030204" pitchFamily="34" charset="0"/>
              </a:rPr>
              <a:t>where this type of</a:t>
            </a:r>
            <a:r>
              <a:rPr lang="fr-FR" altLang="en-US" sz="2200" dirty="0">
                <a:latin typeface="Calibri" panose="020F0502020204030204" pitchFamily="34" charset="0"/>
              </a:rPr>
              <a:t> care </a:t>
            </a:r>
            <a:r>
              <a:rPr lang="fr-FR" altLang="en-US" sz="2200" dirty="0" err="1">
                <a:latin typeface="Calibri" panose="020F0502020204030204" pitchFamily="34" charset="0"/>
              </a:rPr>
              <a:t>is</a:t>
            </a:r>
            <a:r>
              <a:rPr lang="fr-FR" altLang="en-US" sz="2200" dirty="0">
                <a:latin typeface="Calibri" panose="020F0502020204030204" pitchFamily="34" charset="0"/>
              </a:rPr>
              <a:t> </a:t>
            </a:r>
            <a:r>
              <a:rPr lang="fr-FR" altLang="en-US" sz="2200" dirty="0" err="1">
                <a:latin typeface="Calibri" panose="020F0502020204030204" pitchFamily="34" charset="0"/>
              </a:rPr>
              <a:t>provided</a:t>
            </a:r>
            <a:r>
              <a:rPr lang="fr-FR" altLang="en-US" sz="2200" dirty="0">
                <a:latin typeface="Calibri" panose="020F0502020204030204" pitchFamily="34" charset="0"/>
              </a:rPr>
              <a:t>,</a:t>
            </a:r>
            <a:endParaRPr lang="ro-RO" altLang="en-US" sz="2200" dirty="0">
              <a:latin typeface="Calibri" panose="020F0502020204030204" pitchFamily="34" charset="0"/>
            </a:endParaRPr>
          </a:p>
          <a:p>
            <a:pPr lvl="1">
              <a:defRPr/>
            </a:pPr>
            <a:r>
              <a:rPr lang="ro-RO" altLang="en-US" sz="2200" dirty="0">
                <a:latin typeface="Calibri" panose="020F0502020204030204" pitchFamily="34" charset="0"/>
              </a:rPr>
              <a:t> </a:t>
            </a:r>
            <a:r>
              <a:rPr lang="en-GB" altLang="en-US" sz="2200" dirty="0">
                <a:latin typeface="Calibri" panose="020F0502020204030204" pitchFamily="34" charset="0"/>
              </a:rPr>
              <a:t>the support and care provided by volunteers for patients at the end of life</a:t>
            </a:r>
            <a:r>
              <a:rPr lang="fr-FR" altLang="en-US" sz="2200" dirty="0">
                <a:latin typeface="Calibri" panose="020F0502020204030204" pitchFamily="34" charset="0"/>
              </a:rPr>
              <a:t>;</a:t>
            </a:r>
          </a:p>
          <a:p>
            <a:pPr>
              <a:defRPr/>
            </a:pPr>
            <a:r>
              <a:rPr lang="en-GB" altLang="en-US" sz="2600" dirty="0">
                <a:latin typeface="Calibri" panose="020F0502020204030204" pitchFamily="34" charset="0"/>
              </a:rPr>
              <a:t>Recommended term (Romania) </a:t>
            </a:r>
            <a:r>
              <a:rPr lang="fr-FR" altLang="en-US" sz="2600" b="1" u="sng" dirty="0">
                <a:latin typeface="Calibri" panose="020F0502020204030204" pitchFamily="34" charset="0"/>
              </a:rPr>
              <a:t>« </a:t>
            </a:r>
            <a:r>
              <a:rPr lang="en-GB" altLang="en-US" sz="2600" b="1" u="sng" dirty="0">
                <a:latin typeface="Calibri" panose="020F0502020204030204" pitchFamily="34" charset="0"/>
              </a:rPr>
              <a:t>palliative care</a:t>
            </a:r>
            <a:r>
              <a:rPr lang="fr-FR" altLang="en-US" sz="2600" b="1" u="sng" dirty="0">
                <a:latin typeface="Calibri" panose="020F0502020204030204" pitchFamily="34" charset="0"/>
              </a:rPr>
              <a:t> »</a:t>
            </a:r>
            <a:endParaRPr lang="ro-RO" altLang="en-US" sz="2600" b="1" u="sng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altLang="en-US" sz="2600" dirty="0" smtClean="0">
                <a:latin typeface="Calibri" panose="020F0502020204030204" pitchFamily="34" charset="0"/>
                <a:sym typeface="Symbol" panose="05050102010706020507" pitchFamily="18" charset="2"/>
              </a:rPr>
              <a:t>Etymology</a:t>
            </a:r>
            <a:r>
              <a:rPr lang="en-US" altLang="en-US" sz="2600" dirty="0">
                <a:latin typeface="Calibri" panose="020F0502020204030204" pitchFamily="34" charset="0"/>
                <a:sym typeface="Symbol" panose="05050102010706020507" pitchFamily="18" charset="2"/>
              </a:rPr>
              <a:t>: </a:t>
            </a:r>
          </a:p>
          <a:p>
            <a:pPr lvl="1">
              <a:defRPr/>
            </a:pPr>
            <a:r>
              <a:rPr lang="en-US" altLang="en-US" sz="2200" dirty="0">
                <a:latin typeface="Calibri" panose="020F0502020204030204" pitchFamily="34" charset="0"/>
                <a:sym typeface="Symbol" panose="05050102010706020507" pitchFamily="18" charset="2"/>
              </a:rPr>
              <a:t>“</a:t>
            </a:r>
            <a:r>
              <a:rPr lang="en-US" altLang="en-US" sz="2200" dirty="0" err="1">
                <a:latin typeface="Calibri" panose="020F0502020204030204" pitchFamily="34" charset="0"/>
                <a:sym typeface="Symbol" panose="05050102010706020507" pitchFamily="18" charset="2"/>
              </a:rPr>
              <a:t>hospes</a:t>
            </a:r>
            <a:r>
              <a:rPr lang="en-US" altLang="en-US" sz="2200" dirty="0">
                <a:latin typeface="Calibri" panose="020F0502020204030204" pitchFamily="34" charset="0"/>
                <a:sym typeface="Symbol" panose="05050102010706020507" pitchFamily="18" charset="2"/>
              </a:rPr>
              <a:t>”= </a:t>
            </a:r>
            <a:r>
              <a:rPr lang="en-GB" altLang="en-US" sz="2200" dirty="0">
                <a:latin typeface="Calibri" panose="020F0502020204030204" pitchFamily="34" charset="0"/>
                <a:sym typeface="Symbol" panose="05050102010706020507" pitchFamily="18" charset="2"/>
              </a:rPr>
              <a:t>host</a:t>
            </a:r>
            <a:endParaRPr lang="en-US" altLang="en-US" sz="2200" dirty="0"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lvl="1">
              <a:defRPr/>
            </a:pPr>
            <a:r>
              <a:rPr lang="en-US" altLang="en-US" sz="2200" dirty="0">
                <a:latin typeface="Calibri" panose="020F0502020204030204" pitchFamily="34" charset="0"/>
                <a:sym typeface="Symbol" panose="05050102010706020507" pitchFamily="18" charset="2"/>
              </a:rPr>
              <a:t>“pallium”= </a:t>
            </a:r>
            <a:r>
              <a:rPr lang="en-GB" altLang="en-US" sz="2200" dirty="0">
                <a:latin typeface="Calibri" panose="020F0502020204030204" pitchFamily="34" charset="0"/>
                <a:sym typeface="Symbol" panose="05050102010706020507" pitchFamily="18" charset="2"/>
              </a:rPr>
              <a:t>cloak</a:t>
            </a:r>
            <a:endParaRPr lang="en-US" altLang="en-US" sz="2200" dirty="0"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lvl="1">
              <a:defRPr/>
            </a:pPr>
            <a:endParaRPr lang="en-US" altLang="en-US" sz="2200" baseline="30000" dirty="0"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lvl="1" algn="r">
              <a:buFont typeface="Wingdings" panose="05000000000000000000" pitchFamily="2" charset="2"/>
              <a:buNone/>
              <a:defRPr/>
            </a:pPr>
            <a:r>
              <a:rPr lang="en-US" altLang="en-US" sz="1400" dirty="0">
                <a:latin typeface="Calibri" panose="020F0502020204030204" pitchFamily="34" charset="0"/>
              </a:rPr>
              <a:t>*Morris, D. (1997), Palliation: shielding the patient form the assault of symptoms</a:t>
            </a:r>
          </a:p>
        </p:txBody>
      </p:sp>
    </p:spTree>
    <p:extLst>
      <p:ext uri="{BB962C8B-B14F-4D97-AF65-F5344CB8AC3E}">
        <p14:creationId xmlns:p14="http://schemas.microsoft.com/office/powerpoint/2010/main" val="455459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3618F0EB-169F-4466-B72D-D9F20009EA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is palliative care appropriate?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4" name="TextBox 2">
            <a:extLst>
              <a:ext uri="{FF2B5EF4-FFF2-40B4-BE49-F238E27FC236}">
                <a16:creationId xmlns:a16="http://schemas.microsoft.com/office/drawing/2014/main" xmlns="" id="{1AF4AF02-0E5D-419E-87F7-B93AB07CD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4932363"/>
            <a:ext cx="7380287" cy="13234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US" sz="2000" b="1" u="sng" dirty="0"/>
              <a:t>Implications: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o-RO" altLang="en-US" sz="2000" u="sng" dirty="0"/>
              <a:t>For the professionist</a:t>
            </a:r>
            <a:r>
              <a:rPr lang="ro-RO" altLang="en-US" sz="2000" dirty="0"/>
              <a:t>– frustration, therapy failure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o-RO" altLang="en-US" sz="2000" u="sng" dirty="0"/>
              <a:t>For the patient</a:t>
            </a:r>
            <a:r>
              <a:rPr lang="ro-RO" altLang="en-US" sz="2000" dirty="0"/>
              <a:t>– feeling abandoned by the healthcare system</a:t>
            </a:r>
            <a:endParaRPr lang="en-US" altLang="en-US" sz="2000" dirty="0"/>
          </a:p>
        </p:txBody>
      </p:sp>
      <p:sp>
        <p:nvSpPr>
          <p:cNvPr id="10245" name="TextBox 3">
            <a:extLst>
              <a:ext uri="{FF2B5EF4-FFF2-40B4-BE49-F238E27FC236}">
                <a16:creationId xmlns:a16="http://schemas.microsoft.com/office/drawing/2014/main" xmlns="" id="{9D814836-0FAD-4899-AA74-8B4D53EE49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428" y="1904355"/>
            <a:ext cx="444672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o-RO" altLang="en-US" sz="4400" b="1" dirty="0">
                <a:latin typeface="Old English Text MT" panose="03040902040508030806" pitchFamily="66" charset="0"/>
              </a:rPr>
              <a:t>Initial Concept...</a:t>
            </a:r>
            <a:endParaRPr lang="en-US" altLang="en-US" sz="4400" b="1" dirty="0">
              <a:latin typeface="Old English Text MT" panose="03040902040508030806" pitchFamily="66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55EAD151-316A-4932-8502-CDD80B4FEA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073428"/>
              </p:ext>
            </p:extLst>
          </p:nvPr>
        </p:nvGraphicFramePr>
        <p:xfrm>
          <a:off x="1547813" y="2924175"/>
          <a:ext cx="6696075" cy="1163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6055">
                  <a:extLst>
                    <a:ext uri="{9D8B030D-6E8A-4147-A177-3AD203B41FA5}">
                      <a16:colId xmlns:a16="http://schemas.microsoft.com/office/drawing/2014/main" xmlns="" val="1800813035"/>
                    </a:ext>
                  </a:extLst>
                </a:gridCol>
                <a:gridCol w="1800020">
                  <a:extLst>
                    <a:ext uri="{9D8B030D-6E8A-4147-A177-3AD203B41FA5}">
                      <a16:colId xmlns:a16="http://schemas.microsoft.com/office/drawing/2014/main" xmlns="" val="2645102464"/>
                    </a:ext>
                  </a:extLst>
                </a:gridCol>
              </a:tblGrid>
              <a:tr h="1163638">
                <a:tc>
                  <a:txBody>
                    <a:bodyPr/>
                    <a:lstStyle/>
                    <a:p>
                      <a:pPr algn="ctr"/>
                      <a:endParaRPr lang="ro-RO" sz="20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o-RO" sz="2000" dirty="0">
                          <a:solidFill>
                            <a:schemeClr val="tx1"/>
                          </a:solidFill>
                        </a:rPr>
                        <a:t>ACTIVE TREATMENT</a:t>
                      </a:r>
                    </a:p>
                    <a:p>
                      <a:pPr algn="ctr"/>
                      <a:r>
                        <a:rPr lang="ro-RO" sz="2000" dirty="0">
                          <a:solidFill>
                            <a:schemeClr val="tx1"/>
                          </a:solidFill>
                        </a:rPr>
                        <a:t>(”CURATIVE”)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39" marB="45739"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endParaRPr lang="ro-RO" sz="2000" dirty="0"/>
                    </a:p>
                    <a:p>
                      <a:r>
                        <a:rPr lang="ro-RO" sz="2000" dirty="0">
                          <a:solidFill>
                            <a:schemeClr val="tx1"/>
                          </a:solidFill>
                        </a:rPr>
                        <a:t>PALLIATIVE CARE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39" marB="45739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331085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12">
            <a:extLst>
              <a:ext uri="{FF2B5EF4-FFF2-40B4-BE49-F238E27FC236}">
                <a16:creationId xmlns:a16="http://schemas.microsoft.com/office/drawing/2014/main" xmlns="" id="{95E4906E-66C2-4E17-A4D6-EB1E6C99B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2" y="5217020"/>
            <a:ext cx="8435975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US" sz="1600" b="1" u="sng" dirty="0"/>
              <a:t>Implicațions: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o-RO" altLang="en-US" sz="1600" u="sng" dirty="0"/>
              <a:t>For the professionists </a:t>
            </a:r>
            <a:r>
              <a:rPr lang="ro-RO" altLang="en-US" sz="1600" dirty="0"/>
              <a:t>- Early intervention and support capacity from the meoment of diagnosis, adapted to the patient/family needs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o-RO" altLang="en-US" sz="1600" u="sng" dirty="0"/>
              <a:t>For the patient </a:t>
            </a:r>
            <a:r>
              <a:rPr lang="ro-RO" altLang="en-US" sz="1600" dirty="0"/>
              <a:t>– understanding of the disease and its evolution, better compliance to treatment, improved quality of life till the very end, less invasive interventions </a:t>
            </a:r>
            <a:endParaRPr lang="en-US" altLang="en-US" sz="1600" dirty="0"/>
          </a:p>
        </p:txBody>
      </p:sp>
      <p:grpSp>
        <p:nvGrpSpPr>
          <p:cNvPr id="11269" name="Group 15">
            <a:extLst>
              <a:ext uri="{FF2B5EF4-FFF2-40B4-BE49-F238E27FC236}">
                <a16:creationId xmlns:a16="http://schemas.microsoft.com/office/drawing/2014/main" xmlns="" id="{BB45CA7D-3EC7-4AC8-87E1-58B60C1E2BD2}"/>
              </a:ext>
            </a:extLst>
          </p:cNvPr>
          <p:cNvGrpSpPr>
            <a:grpSpLocks/>
          </p:cNvGrpSpPr>
          <p:nvPr/>
        </p:nvGrpSpPr>
        <p:grpSpPr bwMode="auto">
          <a:xfrm>
            <a:off x="991158" y="2237459"/>
            <a:ext cx="7427912" cy="2777790"/>
            <a:chOff x="1465340" y="1909211"/>
            <a:chExt cx="7427260" cy="2778559"/>
          </a:xfrm>
        </p:grpSpPr>
        <p:sp>
          <p:nvSpPr>
            <p:cNvPr id="11271" name="Isosceles Triangle 5">
              <a:extLst>
                <a:ext uri="{FF2B5EF4-FFF2-40B4-BE49-F238E27FC236}">
                  <a16:creationId xmlns:a16="http://schemas.microsoft.com/office/drawing/2014/main" xmlns="" id="{F4D3201E-DABB-475F-8D56-4C74F45AC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5441" y="1921038"/>
              <a:ext cx="1097159" cy="2724553"/>
            </a:xfrm>
            <a:prstGeom prst="triangle">
              <a:avLst>
                <a:gd name="adj" fmla="val 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marL="1600200" indent="-2286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Wingdings" panose="05000000000000000000" pitchFamily="2" charset="2"/>
                <a:buChar char="Ø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FontTx/>
                <a:buChar char="–"/>
              </a:pPr>
              <a:endParaRPr lang="en-US" altLang="en-US" sz="200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F1049D82-B543-4CAD-973E-CFDB11112A5C}"/>
                </a:ext>
              </a:extLst>
            </p:cNvPr>
            <p:cNvGrpSpPr/>
            <p:nvPr/>
          </p:nvGrpSpPr>
          <p:grpSpPr>
            <a:xfrm>
              <a:off x="1465340" y="1916790"/>
              <a:ext cx="7427260" cy="2736380"/>
              <a:chOff x="457200" y="2348850"/>
              <a:chExt cx="7427260" cy="1728240"/>
            </a:xfrm>
            <a:solidFill>
              <a:srgbClr val="CCFF66"/>
            </a:solidFill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xmlns="" id="{94674F6F-DDBF-478C-8370-CDE17D486516}"/>
                  </a:ext>
                </a:extLst>
              </p:cNvPr>
              <p:cNvSpPr/>
              <p:nvPr/>
            </p:nvSpPr>
            <p:spPr bwMode="auto">
              <a:xfrm>
                <a:off x="457200" y="2348850"/>
                <a:ext cx="6347110" cy="1728240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1600200" indent="-228600" eaLnBrk="1" hangingPunct="1">
                  <a:spcBef>
                    <a:spcPct val="20000"/>
                  </a:spcBef>
                  <a:buFontTx/>
                  <a:buChar char="–"/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" name="Isosceles Triangle 6">
                <a:extLst>
                  <a:ext uri="{FF2B5EF4-FFF2-40B4-BE49-F238E27FC236}">
                    <a16:creationId xmlns:a16="http://schemas.microsoft.com/office/drawing/2014/main" xmlns="" id="{2965FBB8-F606-4F81-8D92-36084D196F27}"/>
                  </a:ext>
                </a:extLst>
              </p:cNvPr>
              <p:cNvSpPr/>
              <p:nvPr/>
            </p:nvSpPr>
            <p:spPr bwMode="auto">
              <a:xfrm>
                <a:off x="6804310" y="2348850"/>
                <a:ext cx="1080150" cy="1728240"/>
              </a:xfrm>
              <a:prstGeom prst="triangle">
                <a:avLst>
                  <a:gd name="adj" fmla="val 2382"/>
                </a:avLst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1600200" indent="-228600" eaLnBrk="1" hangingPunct="1">
                  <a:spcBef>
                    <a:spcPct val="20000"/>
                  </a:spcBef>
                  <a:buFontTx/>
                  <a:buChar char="–"/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11273" name="TextBox 8">
              <a:extLst>
                <a:ext uri="{FF2B5EF4-FFF2-40B4-BE49-F238E27FC236}">
                  <a16:creationId xmlns:a16="http://schemas.microsoft.com/office/drawing/2014/main" xmlns="" id="{CC6D9E6D-2A5F-43E0-8B8A-1AB3A618AD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0895" y="2188619"/>
              <a:ext cx="4970797" cy="400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Wingdings" panose="05000000000000000000" pitchFamily="2" charset="2"/>
                <a:buChar char="Ø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ro-RO" altLang="en-US" sz="2000" b="1" dirty="0"/>
                <a:t>Therapies to modify the disease</a:t>
              </a:r>
              <a:endParaRPr lang="en-US" altLang="en-US" sz="2000" b="1" dirty="0"/>
            </a:p>
          </p:txBody>
        </p:sp>
        <p:cxnSp>
          <p:nvCxnSpPr>
            <p:cNvPr id="11274" name="Straight Connector 10">
              <a:extLst>
                <a:ext uri="{FF2B5EF4-FFF2-40B4-BE49-F238E27FC236}">
                  <a16:creationId xmlns:a16="http://schemas.microsoft.com/office/drawing/2014/main" xmlns="" id="{0C5E8ED1-AA89-4983-9547-E8E72843F65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465340" y="1909211"/>
              <a:ext cx="6347110" cy="273638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75" name="TextBox 13">
              <a:extLst>
                <a:ext uri="{FF2B5EF4-FFF2-40B4-BE49-F238E27FC236}">
                  <a16:creationId xmlns:a16="http://schemas.microsoft.com/office/drawing/2014/main" xmlns="" id="{0ECF1932-1ABC-4A0E-BC2B-636D5BC83D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53244" y="3671826"/>
              <a:ext cx="4419746" cy="1015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Wingdings" panose="05000000000000000000" pitchFamily="2" charset="2"/>
                <a:buChar char="Ø"/>
                <a:defRPr sz="28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o-RO" altLang="en-US" sz="2000" b="1" dirty="0"/>
                <a:t>Therapies to prevent and relieve suffering =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ro-RO" altLang="en-US" sz="2000" b="1" dirty="0"/>
                <a:t>Palliative Care</a:t>
              </a:r>
              <a:endParaRPr lang="en-US" altLang="en-US" sz="2000" b="1" dirty="0"/>
            </a:p>
          </p:txBody>
        </p:sp>
      </p:grpSp>
      <p:sp>
        <p:nvSpPr>
          <p:cNvPr id="11270" name="TextBox 14">
            <a:extLst>
              <a:ext uri="{FF2B5EF4-FFF2-40B4-BE49-F238E27FC236}">
                <a16:creationId xmlns:a16="http://schemas.microsoft.com/office/drawing/2014/main" xmlns="" id="{E34E2ACE-2D32-4805-BE07-81F0C81DCCEC}"/>
              </a:ext>
            </a:extLst>
          </p:cNvPr>
          <p:cNvSpPr txBox="1">
            <a:spLocks noChangeArrowheads="1"/>
          </p:cNvSpPr>
          <p:nvPr/>
        </p:nvSpPr>
        <p:spPr bwMode="auto">
          <a:xfrm rot="4156309">
            <a:off x="6752360" y="3565449"/>
            <a:ext cx="2127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o-RO" altLang="en-US" sz="2000" b="1" dirty="0"/>
              <a:t>Bereavement</a:t>
            </a:r>
            <a:endParaRPr lang="en-US" altLang="en-US" sz="2000" b="1" dirty="0"/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xmlns="" id="{6ABED4C2-5F4D-4CE6-BFCC-F665EBA4F7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6206" y="755637"/>
            <a:ext cx="7886700" cy="854041"/>
          </a:xfrm>
        </p:spPr>
        <p:txBody>
          <a:bodyPr/>
          <a:lstStyle/>
          <a:p>
            <a:pPr eaLnBrk="1" hangingPunct="1">
              <a:defRPr/>
            </a:pPr>
            <a:r>
              <a:rPr lang="ro-RO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is palliative care appropriate?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BDB6BF6-6945-40EC-92DA-5D2D30BA686F}"/>
              </a:ext>
            </a:extLst>
          </p:cNvPr>
          <p:cNvSpPr txBox="1"/>
          <p:nvPr/>
        </p:nvSpPr>
        <p:spPr>
          <a:xfrm>
            <a:off x="359428" y="4887198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Diagnosis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8A2F41A-1E2C-47B0-A397-F18D6105740B}"/>
              </a:ext>
            </a:extLst>
          </p:cNvPr>
          <p:cNvSpPr txBox="1"/>
          <p:nvPr/>
        </p:nvSpPr>
        <p:spPr>
          <a:xfrm>
            <a:off x="7130630" y="4922921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RIP</a:t>
            </a:r>
            <a:endParaRPr lang="en-GB" dirty="0"/>
          </a:p>
        </p:txBody>
      </p:sp>
      <p:sp>
        <p:nvSpPr>
          <p:cNvPr id="15" name="TextBox 3">
            <a:extLst>
              <a:ext uri="{FF2B5EF4-FFF2-40B4-BE49-F238E27FC236}">
                <a16:creationId xmlns:a16="http://schemas.microsoft.com/office/drawing/2014/main" xmlns="" id="{047A7282-1901-4F2E-8F14-536D6DD32A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75595"/>
            <a:ext cx="224511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o-RO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  <a:ea typeface="+mj-ea"/>
                <a:cs typeface="+mj-cs"/>
              </a:rPr>
              <a:t>Later</a:t>
            </a:r>
            <a:r>
              <a:rPr lang="ro-RO" altLang="en-US" sz="4400" b="1" dirty="0">
                <a:latin typeface="Old English Text MT" panose="03040902040508030806" pitchFamily="66" charset="0"/>
              </a:rPr>
              <a:t>...</a:t>
            </a:r>
            <a:endParaRPr lang="en-US" altLang="en-US" sz="4400" b="1" dirty="0">
              <a:latin typeface="Old English Text MT" panose="03040902040508030806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9" descr="http://www.virtualhospice.ca/HtmlAssets/images/Hawley%20fig%204(2).png">
            <a:extLst>
              <a:ext uri="{FF2B5EF4-FFF2-40B4-BE49-F238E27FC236}">
                <a16:creationId xmlns:a16="http://schemas.microsoft.com/office/drawing/2014/main" xmlns="" id="{C2C1E688-5500-48B2-8950-C93B2D704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950" y="1417638"/>
            <a:ext cx="6708775" cy="41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1">
            <a:extLst>
              <a:ext uri="{FF2B5EF4-FFF2-40B4-BE49-F238E27FC236}">
                <a16:creationId xmlns:a16="http://schemas.microsoft.com/office/drawing/2014/main" xmlns="" id="{F1AFBA86-2564-4247-A902-6E48CD4D2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5730875"/>
            <a:ext cx="86026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865438" algn="ctr"/>
                <a:tab pos="5730875" algn="r"/>
              </a:tabLst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tabLst>
                <a:tab pos="2865438" algn="ctr"/>
                <a:tab pos="5730875" algn="r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tabLst>
                <a:tab pos="2865438" algn="ctr"/>
                <a:tab pos="5730875" algn="r"/>
              </a:tabLst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865438" algn="ctr"/>
                <a:tab pos="5730875" algn="r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865438" algn="ctr"/>
                <a:tab pos="5730875" algn="r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865438" algn="ctr"/>
                <a:tab pos="5730875" algn="r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865438" algn="ctr"/>
                <a:tab pos="5730875" algn="r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865438" algn="ctr"/>
                <a:tab pos="5730875" algn="r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865438" algn="ctr"/>
                <a:tab pos="5730875" algn="r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US" sz="120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Sursa: </a:t>
            </a:r>
            <a:r>
              <a:rPr lang="ro-RO" altLang="en-US" sz="1200" u="sng">
                <a:solidFill>
                  <a:srgbClr val="0563C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http://www.virtualhospice.ca/en_US/Main+Site+Navigation/Home/For+Professionals/For+Professionals/The+Exchange/Current/The+Bow+Tie+Model+of+21st+Century+Palliative+Care.aspx</a:t>
            </a:r>
            <a:r>
              <a:rPr lang="ro-RO" altLang="en-US" sz="1200">
                <a:latin typeface="Calibri" panose="020F0502020204030204" pitchFamily="34" charset="0"/>
                <a:cs typeface="Calibri" panose="020F0502020204030204" pitchFamily="34" charset="0"/>
              </a:rPr>
              <a:t>. Accessed by Ariana osiu on the 13th of sept.2018</a:t>
            </a:r>
            <a:endParaRPr lang="en-US" alt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94" name="Isosceles Triangle 1">
            <a:extLst>
              <a:ext uri="{FF2B5EF4-FFF2-40B4-BE49-F238E27FC236}">
                <a16:creationId xmlns:a16="http://schemas.microsoft.com/office/drawing/2014/main" xmlns="" id="{8952608F-A311-4084-B5F4-F58B3818109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77394" y="858044"/>
            <a:ext cx="2447925" cy="5834063"/>
          </a:xfrm>
          <a:prstGeom prst="triangle">
            <a:avLst>
              <a:gd name="adj" fmla="val 51935"/>
            </a:avLst>
          </a:prstGeom>
          <a:solidFill>
            <a:srgbClr val="66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16002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–"/>
            </a:pPr>
            <a:endParaRPr lang="en-US" altLang="en-US" sz="2000"/>
          </a:p>
        </p:txBody>
      </p:sp>
      <p:sp>
        <p:nvSpPr>
          <p:cNvPr id="12295" name="Isosceles Triangle 1">
            <a:extLst>
              <a:ext uri="{FF2B5EF4-FFF2-40B4-BE49-F238E27FC236}">
                <a16:creationId xmlns:a16="http://schemas.microsoft.com/office/drawing/2014/main" xmlns="" id="{1C9892C6-239C-48C5-9475-F6A8CA5FE074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277394" y="872331"/>
            <a:ext cx="2447925" cy="5834063"/>
          </a:xfrm>
          <a:prstGeom prst="triangle">
            <a:avLst>
              <a:gd name="adj" fmla="val 49403"/>
            </a:avLst>
          </a:prstGeom>
          <a:solidFill>
            <a:srgbClr val="CC99FF">
              <a:alpha val="6196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16002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–"/>
            </a:pPr>
            <a:endParaRPr lang="en-US" altLang="en-US" sz="2000"/>
          </a:p>
        </p:txBody>
      </p:sp>
      <p:sp>
        <p:nvSpPr>
          <p:cNvPr id="12296" name="TextBox 1">
            <a:extLst>
              <a:ext uri="{FF2B5EF4-FFF2-40B4-BE49-F238E27FC236}">
                <a16:creationId xmlns:a16="http://schemas.microsoft.com/office/drawing/2014/main" xmlns="" id="{646B996A-D7A9-433C-9EE7-5E308FA56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4688" y="3589338"/>
            <a:ext cx="5257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o-RO" altLang="en-US" sz="1800" b="1" dirty="0"/>
              <a:t>Pain and symptoms management</a:t>
            </a:r>
            <a:endParaRPr lang="en-US" altLang="en-US" sz="1800" b="1" dirty="0"/>
          </a:p>
        </p:txBody>
      </p:sp>
      <p:sp>
        <p:nvSpPr>
          <p:cNvPr id="12297" name="TextBox 2">
            <a:extLst>
              <a:ext uri="{FF2B5EF4-FFF2-40B4-BE49-F238E27FC236}">
                <a16:creationId xmlns:a16="http://schemas.microsoft.com/office/drawing/2014/main" xmlns="" id="{9F7091D6-2835-4FD7-A5F5-FB22B83C8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0400" y="2987675"/>
            <a:ext cx="16938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US" sz="1400" b="1" dirty="0"/>
              <a:t>Rehabilitation</a:t>
            </a:r>
            <a:endParaRPr lang="en-US" altLang="en-US" sz="1400" b="1" dirty="0"/>
          </a:p>
        </p:txBody>
      </p:sp>
      <p:sp>
        <p:nvSpPr>
          <p:cNvPr id="12298" name="TextBox 9">
            <a:extLst>
              <a:ext uri="{FF2B5EF4-FFF2-40B4-BE49-F238E27FC236}">
                <a16:creationId xmlns:a16="http://schemas.microsoft.com/office/drawing/2014/main" xmlns="" id="{E1F1D524-D0DE-48B3-937A-C23821F43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6343" y="4167842"/>
            <a:ext cx="13319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o-RO" altLang="en-US" sz="1400" b="1" dirty="0"/>
              <a:t>End-of-life care</a:t>
            </a:r>
            <a:endParaRPr lang="en-US" altLang="en-US" sz="1400" b="1" dirty="0"/>
          </a:p>
        </p:txBody>
      </p:sp>
      <p:sp>
        <p:nvSpPr>
          <p:cNvPr id="12299" name="TextBox 3">
            <a:extLst>
              <a:ext uri="{FF2B5EF4-FFF2-40B4-BE49-F238E27FC236}">
                <a16:creationId xmlns:a16="http://schemas.microsoft.com/office/drawing/2014/main" xmlns="" id="{42E3721A-BC12-4226-942C-28DE5A6C0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3357563"/>
            <a:ext cx="1511300" cy="70788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o-RO" altLang="en-US" sz="2000" b="1" dirty="0">
                <a:latin typeface="Arial Narrow" panose="020B0606020202030204" pitchFamily="34" charset="0"/>
              </a:rPr>
              <a:t>Disease management</a:t>
            </a:r>
            <a:endParaRPr lang="en-US" altLang="en-US" sz="2000" b="1" dirty="0">
              <a:latin typeface="Arial Narrow" panose="020B0606020202030204" pitchFamily="34" charset="0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xmlns="" id="{46E94099-4362-4650-8F47-E2F17D1BEEE0}"/>
              </a:ext>
            </a:extLst>
          </p:cNvPr>
          <p:cNvSpPr/>
          <p:nvPr/>
        </p:nvSpPr>
        <p:spPr bwMode="auto">
          <a:xfrm>
            <a:off x="1765300" y="5245100"/>
            <a:ext cx="5472113" cy="415925"/>
          </a:xfrm>
          <a:prstGeom prst="rightArrow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1600200" indent="-228600" eaLnBrk="1" hangingPunct="1">
              <a:spcBef>
                <a:spcPct val="20000"/>
              </a:spcBef>
              <a:buFontTx/>
              <a:buChar char="–"/>
              <a:defRPr/>
            </a:pPr>
            <a:endParaRPr lang="en-US">
              <a:cs typeface="Arial" charset="0"/>
            </a:endParaRPr>
          </a:p>
        </p:txBody>
      </p:sp>
      <p:sp>
        <p:nvSpPr>
          <p:cNvPr id="12301" name="TextBox 13">
            <a:extLst>
              <a:ext uri="{FF2B5EF4-FFF2-40B4-BE49-F238E27FC236}">
                <a16:creationId xmlns:a16="http://schemas.microsoft.com/office/drawing/2014/main" xmlns="" id="{48390CC4-4391-40A9-A13D-CEDC885C5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7763" y="2492375"/>
            <a:ext cx="1611312" cy="280076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o-RO" altLang="en-US" sz="2000" b="1" dirty="0">
                <a:latin typeface="Arial Narrow" panose="020B0606020202030204" pitchFamily="34" charset="0"/>
              </a:rPr>
              <a:t>Survival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o-RO" altLang="en-US" sz="2000" b="1" dirty="0">
              <a:latin typeface="Arial Narrow" panose="020B0606020202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o-RO" altLang="en-US" sz="1800" b="1" dirty="0">
              <a:latin typeface="Arial Narrow" panose="020B0606020202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o-RO" altLang="en-US" sz="2800" b="1" dirty="0">
                <a:latin typeface="Arial Narrow" panose="020B0606020202030204" pitchFamily="34" charset="0"/>
              </a:rPr>
              <a:t>Palliative care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o-RO" altLang="en-US" sz="2000" b="1" dirty="0">
              <a:latin typeface="Arial Narrow" panose="020B0606020202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o-RO" altLang="en-US" sz="2000" b="1" dirty="0">
              <a:latin typeface="Arial Narrow" panose="020B0606020202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o-RO" altLang="en-US" sz="2000" b="1" dirty="0">
                <a:latin typeface="Arial Narrow" panose="020B0606020202030204" pitchFamily="34" charset="0"/>
              </a:rPr>
              <a:t>Bereavement</a:t>
            </a:r>
            <a:endParaRPr lang="en-US" altLang="en-US" sz="2000" b="1" dirty="0">
              <a:latin typeface="Arial Narrow" panose="020B0606020202030204" pitchFamily="34" charset="0"/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xmlns="" id="{53426C21-3724-4161-AFC7-976874FF86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6206" y="902792"/>
            <a:ext cx="7886700" cy="854041"/>
          </a:xfrm>
        </p:spPr>
        <p:txBody>
          <a:bodyPr/>
          <a:lstStyle/>
          <a:p>
            <a:pPr eaLnBrk="1" hangingPunct="1">
              <a:defRPr/>
            </a:pPr>
            <a:r>
              <a:rPr lang="ro-RO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is palliative care appropriate?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xmlns="" id="{8D69B102-03FD-4ABB-BC5A-0214AD456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417" y="1634729"/>
            <a:ext cx="456343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  <a:ea typeface="+mj-ea"/>
                <a:cs typeface="+mj-cs"/>
              </a:rPr>
              <a:t>Today</a:t>
            </a:r>
            <a:r>
              <a:rPr lang="ro-RO" altLang="en-US" sz="4400" b="1" dirty="0">
                <a:latin typeface="Old English Text MT" panose="03040902040508030806" pitchFamily="66" charset="0"/>
              </a:rPr>
              <a:t>...</a:t>
            </a:r>
            <a:endParaRPr lang="en-US" altLang="en-US" sz="4400" b="1" dirty="0">
              <a:latin typeface="Old English Text MT" panose="03040902040508030806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</TotalTime>
  <Words>1040</Words>
  <Application>Microsoft Office PowerPoint</Application>
  <PresentationFormat>On-screen Show (4:3)</PresentationFormat>
  <Paragraphs>211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Objectives:</vt:lpstr>
      <vt:lpstr>What is palliative care?</vt:lpstr>
      <vt:lpstr>…What is palliative care?</vt:lpstr>
      <vt:lpstr>PowerPoint Presentation</vt:lpstr>
      <vt:lpstr>Terminology</vt:lpstr>
      <vt:lpstr>When is palliative care appropriate?</vt:lpstr>
      <vt:lpstr>When is palliative care appropriate?</vt:lpstr>
      <vt:lpstr>When is palliative care appropriate?</vt:lpstr>
      <vt:lpstr>Principles of palliative care?</vt:lpstr>
      <vt:lpstr>Who needs palliative care</vt:lpstr>
      <vt:lpstr>Pattern of dying – changed over a century</vt:lpstr>
      <vt:lpstr>Palliative care and the disease trajectory</vt:lpstr>
      <vt:lpstr>Palliative care and the disease trajectory</vt:lpstr>
      <vt:lpstr>Place of palliative care in the healthcare systems</vt:lpstr>
      <vt:lpstr>PowerPoint Presentation</vt:lpstr>
      <vt:lpstr>Estimated need for Palliative Care</vt:lpstr>
      <vt:lpstr>What patients appreciate most in palliative care</vt:lpstr>
      <vt:lpstr>Impact of palliative care on patients and families</vt:lpstr>
      <vt:lpstr>To conclude: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Karen Charnley</cp:lastModifiedBy>
  <cp:revision>119</cp:revision>
  <dcterms:created xsi:type="dcterms:W3CDTF">2017-10-19T09:49:50Z</dcterms:created>
  <dcterms:modified xsi:type="dcterms:W3CDTF">2020-02-19T14:05:01Z</dcterms:modified>
</cp:coreProperties>
</file>