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2" r:id="rId1"/>
  </p:sldMasterIdLst>
  <p:notesMasterIdLst>
    <p:notesMasterId r:id="rId16"/>
  </p:notesMasterIdLst>
  <p:sldIdLst>
    <p:sldId id="256" r:id="rId2"/>
    <p:sldId id="339" r:id="rId3"/>
    <p:sldId id="388" r:id="rId4"/>
    <p:sldId id="371" r:id="rId5"/>
    <p:sldId id="383" r:id="rId6"/>
    <p:sldId id="384" r:id="rId7"/>
    <p:sldId id="274" r:id="rId8"/>
    <p:sldId id="278" r:id="rId9"/>
    <p:sldId id="390" r:id="rId10"/>
    <p:sldId id="386" r:id="rId11"/>
    <p:sldId id="387" r:id="rId12"/>
    <p:sldId id="389" r:id="rId13"/>
    <p:sldId id="382" r:id="rId14"/>
    <p:sldId id="257"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2A8D"/>
    <a:srgbClr val="00AB45"/>
    <a:srgbClr val="771D82"/>
    <a:srgbClr val="2FBB6A"/>
    <a:srgbClr val="FFFF25"/>
    <a:srgbClr val="E2D4E6"/>
    <a:srgbClr val="4F9AF1"/>
    <a:srgbClr val="F7AE20"/>
    <a:srgbClr val="ED7324"/>
    <a:srgbClr val="DC00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87860" autoAdjust="0"/>
  </p:normalViewPr>
  <p:slideViewPr>
    <p:cSldViewPr>
      <p:cViewPr varScale="1">
        <p:scale>
          <a:sx n="59" d="100"/>
          <a:sy n="59" d="100"/>
        </p:scale>
        <p:origin x="1494" y="66"/>
      </p:cViewPr>
      <p:guideLst>
        <p:guide orient="horz" pos="2160"/>
        <p:guide pos="2880"/>
      </p:guideLst>
    </p:cSldViewPr>
  </p:slideViewPr>
  <p:notesTextViewPr>
    <p:cViewPr>
      <p:scale>
        <a:sx n="1" d="1"/>
        <a:sy n="1" d="1"/>
      </p:scale>
      <p:origin x="0" y="0"/>
    </p:cViewPr>
  </p:notesTextViewPr>
  <p:gridSpacing cx="81011" cy="81011"/>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63EE2B-2517-426C-81C8-A058629F1719}" type="datetimeFigureOut">
              <a:rPr lang="en-US" smtClean="0"/>
              <a:pPr/>
              <a:t>2/18/2020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BB5842-0F23-4823-BC8A-17E8A07E65E8}" type="slidenum">
              <a:rPr lang="en-US" smtClean="0"/>
              <a:pPr/>
              <a:t>‹#›</a:t>
            </a:fld>
            <a:endParaRPr lang="en-US"/>
          </a:p>
        </p:txBody>
      </p:sp>
    </p:spTree>
    <p:extLst>
      <p:ext uri="{BB962C8B-B14F-4D97-AF65-F5344CB8AC3E}">
        <p14:creationId xmlns:p14="http://schemas.microsoft.com/office/powerpoint/2010/main" val="17725761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Communication skills are important for patient’s wellbeing, for ensuring proper care and a therapeutic patient – doctor relationship. Doctors have to aware of their strengths and shortfalls in the area of communication. </a:t>
            </a:r>
          </a:p>
        </p:txBody>
      </p:sp>
      <p:sp>
        <p:nvSpPr>
          <p:cNvPr id="4" name="Slide Number Placeholder 3"/>
          <p:cNvSpPr>
            <a:spLocks noGrp="1"/>
          </p:cNvSpPr>
          <p:nvPr>
            <p:ph type="sldNum" sz="quarter" idx="5"/>
          </p:nvPr>
        </p:nvSpPr>
        <p:spPr/>
        <p:txBody>
          <a:bodyPr/>
          <a:lstStyle/>
          <a:p>
            <a:fld id="{15BB5842-0F23-4823-BC8A-17E8A07E65E8}" type="slidenum">
              <a:rPr lang="en-US" smtClean="0"/>
              <a:pPr/>
              <a:t>1</a:t>
            </a:fld>
            <a:endParaRPr lang="en-US"/>
          </a:p>
        </p:txBody>
      </p:sp>
    </p:spTree>
    <p:extLst>
      <p:ext uri="{BB962C8B-B14F-4D97-AF65-F5344CB8AC3E}">
        <p14:creationId xmlns:p14="http://schemas.microsoft.com/office/powerpoint/2010/main" val="3655202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0947C-8317-4A11-B14A-B4791F6292F6}"/>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6B2BF31E-052C-44E1-994E-93A4C4E5D663}"/>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1BC9FA83-7B62-40D3-BD35-CA7E4BFCFA47}"/>
              </a:ext>
            </a:extLst>
          </p:cNvPr>
          <p:cNvSpPr>
            <a:spLocks noGrp="1"/>
          </p:cNvSpPr>
          <p:nvPr>
            <p:ph type="dt" sz="half" idx="10"/>
          </p:nvPr>
        </p:nvSpPr>
        <p:spPr/>
        <p:txBody>
          <a:bodyPr/>
          <a:lstStyle/>
          <a:p>
            <a:fld id="{842CD987-D5F0-423A-B571-656612AAA3E1}" type="datetimeFigureOut">
              <a:rPr lang="en-US" smtClean="0"/>
              <a:pPr/>
              <a:t>2/18/2020</a:t>
            </a:fld>
            <a:endParaRPr lang="en-US"/>
          </a:p>
        </p:txBody>
      </p:sp>
      <p:sp>
        <p:nvSpPr>
          <p:cNvPr id="5" name="Footer Placeholder 4">
            <a:extLst>
              <a:ext uri="{FF2B5EF4-FFF2-40B4-BE49-F238E27FC236}">
                <a16:creationId xmlns:a16="http://schemas.microsoft.com/office/drawing/2014/main" id="{6F69B329-1548-447F-B737-99C757776F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021DB5-A410-428A-950D-3B5D70F7402C}"/>
              </a:ext>
            </a:extLst>
          </p:cNvPr>
          <p:cNvSpPr>
            <a:spLocks noGrp="1"/>
          </p:cNvSpPr>
          <p:nvPr>
            <p:ph type="sldNum" sz="quarter" idx="12"/>
          </p:nvPr>
        </p:nvSpPr>
        <p:spPr/>
        <p:txBody>
          <a:bodyPr/>
          <a:lstStyle/>
          <a:p>
            <a:fld id="{735A3DBB-FBA3-4A4C-B7D7-E60F12564F18}" type="slidenum">
              <a:rPr lang="en-US" smtClean="0"/>
              <a:pPr/>
              <a:t>‹#›</a:t>
            </a:fld>
            <a:endParaRPr lang="en-US"/>
          </a:p>
        </p:txBody>
      </p:sp>
    </p:spTree>
    <p:extLst>
      <p:ext uri="{BB962C8B-B14F-4D97-AF65-F5344CB8AC3E}">
        <p14:creationId xmlns:p14="http://schemas.microsoft.com/office/powerpoint/2010/main" val="22540847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B42C1-5A38-4297-83B6-1101896ADE9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A4EFBBC-4F39-41C3-92DD-8FFDCB4DC3D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05FFE8-F5B4-4457-955F-D300E123BB50}"/>
              </a:ext>
            </a:extLst>
          </p:cNvPr>
          <p:cNvSpPr>
            <a:spLocks noGrp="1"/>
          </p:cNvSpPr>
          <p:nvPr>
            <p:ph type="dt" sz="half" idx="10"/>
          </p:nvPr>
        </p:nvSpPr>
        <p:spPr/>
        <p:txBody>
          <a:bodyPr/>
          <a:lstStyle/>
          <a:p>
            <a:fld id="{842CD987-D5F0-423A-B571-656612AAA3E1}" type="datetimeFigureOut">
              <a:rPr lang="en-US" smtClean="0"/>
              <a:pPr/>
              <a:t>2/18/2020</a:t>
            </a:fld>
            <a:endParaRPr lang="en-US"/>
          </a:p>
        </p:txBody>
      </p:sp>
      <p:sp>
        <p:nvSpPr>
          <p:cNvPr id="5" name="Footer Placeholder 4">
            <a:extLst>
              <a:ext uri="{FF2B5EF4-FFF2-40B4-BE49-F238E27FC236}">
                <a16:creationId xmlns:a16="http://schemas.microsoft.com/office/drawing/2014/main" id="{D33A439B-07A2-46DC-899D-945CDA4AF3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2F2F29-2605-4FD1-B832-46493326527D}"/>
              </a:ext>
            </a:extLst>
          </p:cNvPr>
          <p:cNvSpPr>
            <a:spLocks noGrp="1"/>
          </p:cNvSpPr>
          <p:nvPr>
            <p:ph type="sldNum" sz="quarter" idx="12"/>
          </p:nvPr>
        </p:nvSpPr>
        <p:spPr/>
        <p:txBody>
          <a:bodyPr/>
          <a:lstStyle/>
          <a:p>
            <a:fld id="{735A3DBB-FBA3-4A4C-B7D7-E60F12564F18}" type="slidenum">
              <a:rPr lang="en-US" smtClean="0"/>
              <a:pPr/>
              <a:t>‹#›</a:t>
            </a:fld>
            <a:endParaRPr lang="en-US"/>
          </a:p>
        </p:txBody>
      </p:sp>
    </p:spTree>
    <p:extLst>
      <p:ext uri="{BB962C8B-B14F-4D97-AF65-F5344CB8AC3E}">
        <p14:creationId xmlns:p14="http://schemas.microsoft.com/office/powerpoint/2010/main" val="2303868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6ED37A2-673C-4EA4-B2E0-723F64B33738}"/>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2269063-CFB3-4D25-980A-4471EDC28711}"/>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0F3DBA-86D9-4062-8296-030E565D8DF9}"/>
              </a:ext>
            </a:extLst>
          </p:cNvPr>
          <p:cNvSpPr>
            <a:spLocks noGrp="1"/>
          </p:cNvSpPr>
          <p:nvPr>
            <p:ph type="dt" sz="half" idx="10"/>
          </p:nvPr>
        </p:nvSpPr>
        <p:spPr/>
        <p:txBody>
          <a:bodyPr/>
          <a:lstStyle/>
          <a:p>
            <a:fld id="{842CD987-D5F0-423A-B571-656612AAA3E1}" type="datetimeFigureOut">
              <a:rPr lang="en-US" smtClean="0"/>
              <a:pPr/>
              <a:t>2/18/2020</a:t>
            </a:fld>
            <a:endParaRPr lang="en-US"/>
          </a:p>
        </p:txBody>
      </p:sp>
      <p:sp>
        <p:nvSpPr>
          <p:cNvPr id="5" name="Footer Placeholder 4">
            <a:extLst>
              <a:ext uri="{FF2B5EF4-FFF2-40B4-BE49-F238E27FC236}">
                <a16:creationId xmlns:a16="http://schemas.microsoft.com/office/drawing/2014/main" id="{19CFDCA0-2B64-4575-9E18-85E51621C2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01260D-8D6C-407B-8334-BA609D28B9B1}"/>
              </a:ext>
            </a:extLst>
          </p:cNvPr>
          <p:cNvSpPr>
            <a:spLocks noGrp="1"/>
          </p:cNvSpPr>
          <p:nvPr>
            <p:ph type="sldNum" sz="quarter" idx="12"/>
          </p:nvPr>
        </p:nvSpPr>
        <p:spPr/>
        <p:txBody>
          <a:bodyPr/>
          <a:lstStyle/>
          <a:p>
            <a:fld id="{735A3DBB-FBA3-4A4C-B7D7-E60F12564F18}" type="slidenum">
              <a:rPr lang="en-US" smtClean="0"/>
              <a:pPr/>
              <a:t>‹#›</a:t>
            </a:fld>
            <a:endParaRPr lang="en-US"/>
          </a:p>
        </p:txBody>
      </p:sp>
    </p:spTree>
    <p:extLst>
      <p:ext uri="{BB962C8B-B14F-4D97-AF65-F5344CB8AC3E}">
        <p14:creationId xmlns:p14="http://schemas.microsoft.com/office/powerpoint/2010/main" val="2842808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BDAA7-6D92-42CF-9DD5-336ED416C84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6DEDC44-E040-445F-B2A7-DB84141E110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6ACBCF-BB26-4DEF-B89D-CF63227D4995}"/>
              </a:ext>
            </a:extLst>
          </p:cNvPr>
          <p:cNvSpPr>
            <a:spLocks noGrp="1"/>
          </p:cNvSpPr>
          <p:nvPr>
            <p:ph type="dt" sz="half" idx="10"/>
          </p:nvPr>
        </p:nvSpPr>
        <p:spPr/>
        <p:txBody>
          <a:bodyPr/>
          <a:lstStyle/>
          <a:p>
            <a:fld id="{842CD987-D5F0-423A-B571-656612AAA3E1}" type="datetimeFigureOut">
              <a:rPr lang="en-US" smtClean="0"/>
              <a:pPr/>
              <a:t>2/18/2020</a:t>
            </a:fld>
            <a:endParaRPr lang="en-US"/>
          </a:p>
        </p:txBody>
      </p:sp>
      <p:sp>
        <p:nvSpPr>
          <p:cNvPr id="5" name="Footer Placeholder 4">
            <a:extLst>
              <a:ext uri="{FF2B5EF4-FFF2-40B4-BE49-F238E27FC236}">
                <a16:creationId xmlns:a16="http://schemas.microsoft.com/office/drawing/2014/main" id="{E49B08A0-8721-48F7-91BE-A0B7CBE7B1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115C65-0FD0-4F9D-A396-B072022926FA}"/>
              </a:ext>
            </a:extLst>
          </p:cNvPr>
          <p:cNvSpPr>
            <a:spLocks noGrp="1"/>
          </p:cNvSpPr>
          <p:nvPr>
            <p:ph type="sldNum" sz="quarter" idx="12"/>
          </p:nvPr>
        </p:nvSpPr>
        <p:spPr/>
        <p:txBody>
          <a:bodyPr/>
          <a:lstStyle/>
          <a:p>
            <a:fld id="{735A3DBB-FBA3-4A4C-B7D7-E60F12564F18}" type="slidenum">
              <a:rPr lang="en-US" smtClean="0"/>
              <a:pPr/>
              <a:t>‹#›</a:t>
            </a:fld>
            <a:endParaRPr lang="en-US"/>
          </a:p>
        </p:txBody>
      </p:sp>
    </p:spTree>
    <p:extLst>
      <p:ext uri="{BB962C8B-B14F-4D97-AF65-F5344CB8AC3E}">
        <p14:creationId xmlns:p14="http://schemas.microsoft.com/office/powerpoint/2010/main" val="4765726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873F4E-D229-4D27-BF2F-4332C578EA1F}"/>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D6060878-06FC-4532-B1B3-09C7EFCBFF9F}"/>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C1DC673-99C2-4E3D-B19E-D002EF706DFB}"/>
              </a:ext>
            </a:extLst>
          </p:cNvPr>
          <p:cNvSpPr>
            <a:spLocks noGrp="1"/>
          </p:cNvSpPr>
          <p:nvPr>
            <p:ph type="dt" sz="half" idx="10"/>
          </p:nvPr>
        </p:nvSpPr>
        <p:spPr/>
        <p:txBody>
          <a:bodyPr/>
          <a:lstStyle/>
          <a:p>
            <a:fld id="{842CD987-D5F0-423A-B571-656612AAA3E1}" type="datetimeFigureOut">
              <a:rPr lang="en-US" smtClean="0"/>
              <a:pPr/>
              <a:t>2/18/2020</a:t>
            </a:fld>
            <a:endParaRPr lang="en-US"/>
          </a:p>
        </p:txBody>
      </p:sp>
      <p:sp>
        <p:nvSpPr>
          <p:cNvPr id="5" name="Footer Placeholder 4">
            <a:extLst>
              <a:ext uri="{FF2B5EF4-FFF2-40B4-BE49-F238E27FC236}">
                <a16:creationId xmlns:a16="http://schemas.microsoft.com/office/drawing/2014/main" id="{62EE44DE-2FD4-418C-88C5-02D2F4700D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41C034-9418-4328-97F8-AA4C323F9829}"/>
              </a:ext>
            </a:extLst>
          </p:cNvPr>
          <p:cNvSpPr>
            <a:spLocks noGrp="1"/>
          </p:cNvSpPr>
          <p:nvPr>
            <p:ph type="sldNum" sz="quarter" idx="12"/>
          </p:nvPr>
        </p:nvSpPr>
        <p:spPr/>
        <p:txBody>
          <a:bodyPr/>
          <a:lstStyle/>
          <a:p>
            <a:fld id="{735A3DBB-FBA3-4A4C-B7D7-E60F12564F18}" type="slidenum">
              <a:rPr lang="en-US" smtClean="0"/>
              <a:pPr/>
              <a:t>‹#›</a:t>
            </a:fld>
            <a:endParaRPr lang="en-US"/>
          </a:p>
        </p:txBody>
      </p:sp>
    </p:spTree>
    <p:extLst>
      <p:ext uri="{BB962C8B-B14F-4D97-AF65-F5344CB8AC3E}">
        <p14:creationId xmlns:p14="http://schemas.microsoft.com/office/powerpoint/2010/main" val="3634692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DADA7-297F-4646-A437-04FF3F9FDDF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A00F44D-09A4-4D55-90AF-F6CA4F8C4731}"/>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764CD10-0B13-4593-9D73-F0ECB4FFDAEA}"/>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5382BBB-5AE1-40D3-826E-A12B36863E4A}"/>
              </a:ext>
            </a:extLst>
          </p:cNvPr>
          <p:cNvSpPr>
            <a:spLocks noGrp="1"/>
          </p:cNvSpPr>
          <p:nvPr>
            <p:ph type="dt" sz="half" idx="10"/>
          </p:nvPr>
        </p:nvSpPr>
        <p:spPr/>
        <p:txBody>
          <a:bodyPr/>
          <a:lstStyle/>
          <a:p>
            <a:fld id="{842CD987-D5F0-423A-B571-656612AAA3E1}" type="datetimeFigureOut">
              <a:rPr lang="en-US" smtClean="0"/>
              <a:pPr/>
              <a:t>2/18/2020</a:t>
            </a:fld>
            <a:endParaRPr lang="en-US"/>
          </a:p>
        </p:txBody>
      </p:sp>
      <p:sp>
        <p:nvSpPr>
          <p:cNvPr id="6" name="Footer Placeholder 5">
            <a:extLst>
              <a:ext uri="{FF2B5EF4-FFF2-40B4-BE49-F238E27FC236}">
                <a16:creationId xmlns:a16="http://schemas.microsoft.com/office/drawing/2014/main" id="{7C24D59F-4331-4316-A3B3-72C5E52A061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589EA2-E51A-41B8-9277-8BD82AF810C6}"/>
              </a:ext>
            </a:extLst>
          </p:cNvPr>
          <p:cNvSpPr>
            <a:spLocks noGrp="1"/>
          </p:cNvSpPr>
          <p:nvPr>
            <p:ph type="sldNum" sz="quarter" idx="12"/>
          </p:nvPr>
        </p:nvSpPr>
        <p:spPr/>
        <p:txBody>
          <a:bodyPr/>
          <a:lstStyle/>
          <a:p>
            <a:fld id="{735A3DBB-FBA3-4A4C-B7D7-E60F12564F18}" type="slidenum">
              <a:rPr lang="en-US" smtClean="0"/>
              <a:pPr/>
              <a:t>‹#›</a:t>
            </a:fld>
            <a:endParaRPr lang="en-US"/>
          </a:p>
        </p:txBody>
      </p:sp>
    </p:spTree>
    <p:extLst>
      <p:ext uri="{BB962C8B-B14F-4D97-AF65-F5344CB8AC3E}">
        <p14:creationId xmlns:p14="http://schemas.microsoft.com/office/powerpoint/2010/main" val="2758549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0CA6D9-0859-448C-8914-B25DC99897D5}"/>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7BE5131-2C9B-444A-B604-D151CD3C6A6E}"/>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69A6B140-3A90-48E3-995D-01B1C6B3F3DC}"/>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1B28EEC-D4B3-4D07-B7E6-F000BDEB1C9B}"/>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F7E859C9-4AD3-4102-A784-90A261124DF3}"/>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F79890F-003F-4C3F-A6BB-073357CD2545}"/>
              </a:ext>
            </a:extLst>
          </p:cNvPr>
          <p:cNvSpPr>
            <a:spLocks noGrp="1"/>
          </p:cNvSpPr>
          <p:nvPr>
            <p:ph type="dt" sz="half" idx="10"/>
          </p:nvPr>
        </p:nvSpPr>
        <p:spPr/>
        <p:txBody>
          <a:bodyPr/>
          <a:lstStyle/>
          <a:p>
            <a:fld id="{842CD987-D5F0-423A-B571-656612AAA3E1}" type="datetimeFigureOut">
              <a:rPr lang="en-US" smtClean="0"/>
              <a:pPr/>
              <a:t>2/18/2020</a:t>
            </a:fld>
            <a:endParaRPr lang="en-US"/>
          </a:p>
        </p:txBody>
      </p:sp>
      <p:sp>
        <p:nvSpPr>
          <p:cNvPr id="8" name="Footer Placeholder 7">
            <a:extLst>
              <a:ext uri="{FF2B5EF4-FFF2-40B4-BE49-F238E27FC236}">
                <a16:creationId xmlns:a16="http://schemas.microsoft.com/office/drawing/2014/main" id="{F2EF8505-EFC2-4162-9017-E226CCEFEDA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91EEF75-8155-40B5-A0E2-E36B3CFA2EB4}"/>
              </a:ext>
            </a:extLst>
          </p:cNvPr>
          <p:cNvSpPr>
            <a:spLocks noGrp="1"/>
          </p:cNvSpPr>
          <p:nvPr>
            <p:ph type="sldNum" sz="quarter" idx="12"/>
          </p:nvPr>
        </p:nvSpPr>
        <p:spPr/>
        <p:txBody>
          <a:bodyPr/>
          <a:lstStyle/>
          <a:p>
            <a:fld id="{735A3DBB-FBA3-4A4C-B7D7-E60F12564F18}" type="slidenum">
              <a:rPr lang="en-US" smtClean="0"/>
              <a:pPr/>
              <a:t>‹#›</a:t>
            </a:fld>
            <a:endParaRPr lang="en-US"/>
          </a:p>
        </p:txBody>
      </p:sp>
    </p:spTree>
    <p:extLst>
      <p:ext uri="{BB962C8B-B14F-4D97-AF65-F5344CB8AC3E}">
        <p14:creationId xmlns:p14="http://schemas.microsoft.com/office/powerpoint/2010/main" val="262272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0EE31-F7FC-49A1-A9B0-71A53F76586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5390606-CDD8-4744-9E11-61D56C6C8FF1}"/>
              </a:ext>
            </a:extLst>
          </p:cNvPr>
          <p:cNvSpPr>
            <a:spLocks noGrp="1"/>
          </p:cNvSpPr>
          <p:nvPr>
            <p:ph type="dt" sz="half" idx="10"/>
          </p:nvPr>
        </p:nvSpPr>
        <p:spPr/>
        <p:txBody>
          <a:bodyPr/>
          <a:lstStyle/>
          <a:p>
            <a:fld id="{842CD987-D5F0-423A-B571-656612AAA3E1}" type="datetimeFigureOut">
              <a:rPr lang="en-US" smtClean="0"/>
              <a:pPr/>
              <a:t>2/18/2020</a:t>
            </a:fld>
            <a:endParaRPr lang="en-US"/>
          </a:p>
        </p:txBody>
      </p:sp>
      <p:sp>
        <p:nvSpPr>
          <p:cNvPr id="4" name="Footer Placeholder 3">
            <a:extLst>
              <a:ext uri="{FF2B5EF4-FFF2-40B4-BE49-F238E27FC236}">
                <a16:creationId xmlns:a16="http://schemas.microsoft.com/office/drawing/2014/main" id="{F172DAE7-4509-4810-844F-D2D989C1DCA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9CFF017-B7F4-447B-B257-1E1408A3C7B1}"/>
              </a:ext>
            </a:extLst>
          </p:cNvPr>
          <p:cNvSpPr>
            <a:spLocks noGrp="1"/>
          </p:cNvSpPr>
          <p:nvPr>
            <p:ph type="sldNum" sz="quarter" idx="12"/>
          </p:nvPr>
        </p:nvSpPr>
        <p:spPr/>
        <p:txBody>
          <a:bodyPr/>
          <a:lstStyle/>
          <a:p>
            <a:fld id="{735A3DBB-FBA3-4A4C-B7D7-E60F12564F18}" type="slidenum">
              <a:rPr lang="en-US" smtClean="0"/>
              <a:pPr/>
              <a:t>‹#›</a:t>
            </a:fld>
            <a:endParaRPr lang="en-US"/>
          </a:p>
        </p:txBody>
      </p:sp>
    </p:spTree>
    <p:extLst>
      <p:ext uri="{BB962C8B-B14F-4D97-AF65-F5344CB8AC3E}">
        <p14:creationId xmlns:p14="http://schemas.microsoft.com/office/powerpoint/2010/main" val="660673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F3FA1C0-0D45-44F8-BB0A-2C55B72C0CA1}"/>
              </a:ext>
            </a:extLst>
          </p:cNvPr>
          <p:cNvSpPr>
            <a:spLocks noGrp="1"/>
          </p:cNvSpPr>
          <p:nvPr>
            <p:ph type="dt" sz="half" idx="10"/>
          </p:nvPr>
        </p:nvSpPr>
        <p:spPr/>
        <p:txBody>
          <a:bodyPr/>
          <a:lstStyle/>
          <a:p>
            <a:fld id="{842CD987-D5F0-423A-B571-656612AAA3E1}" type="datetimeFigureOut">
              <a:rPr lang="en-US" smtClean="0"/>
              <a:pPr/>
              <a:t>2/18/2020</a:t>
            </a:fld>
            <a:endParaRPr lang="en-US"/>
          </a:p>
        </p:txBody>
      </p:sp>
      <p:sp>
        <p:nvSpPr>
          <p:cNvPr id="3" name="Footer Placeholder 2">
            <a:extLst>
              <a:ext uri="{FF2B5EF4-FFF2-40B4-BE49-F238E27FC236}">
                <a16:creationId xmlns:a16="http://schemas.microsoft.com/office/drawing/2014/main" id="{39E9AFFA-93C7-4400-A356-47619697475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3FE422D-D738-4BC2-AC73-EEB60C1D0575}"/>
              </a:ext>
            </a:extLst>
          </p:cNvPr>
          <p:cNvSpPr>
            <a:spLocks noGrp="1"/>
          </p:cNvSpPr>
          <p:nvPr>
            <p:ph type="sldNum" sz="quarter" idx="12"/>
          </p:nvPr>
        </p:nvSpPr>
        <p:spPr/>
        <p:txBody>
          <a:bodyPr/>
          <a:lstStyle/>
          <a:p>
            <a:fld id="{735A3DBB-FBA3-4A4C-B7D7-E60F12564F18}" type="slidenum">
              <a:rPr lang="en-US" smtClean="0"/>
              <a:pPr/>
              <a:t>‹#›</a:t>
            </a:fld>
            <a:endParaRPr lang="en-US"/>
          </a:p>
        </p:txBody>
      </p:sp>
    </p:spTree>
    <p:extLst>
      <p:ext uri="{BB962C8B-B14F-4D97-AF65-F5344CB8AC3E}">
        <p14:creationId xmlns:p14="http://schemas.microsoft.com/office/powerpoint/2010/main" val="3639006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2D83F-A886-4A48-98B4-F303346237A5}"/>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3595773E-03FB-4A52-9419-47913346A2CB}"/>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C6345BF-9621-442C-95DF-FEC4FF504112}"/>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93FB4A97-EA8C-4EAD-B89F-DE1F75AE35F7}"/>
              </a:ext>
            </a:extLst>
          </p:cNvPr>
          <p:cNvSpPr>
            <a:spLocks noGrp="1"/>
          </p:cNvSpPr>
          <p:nvPr>
            <p:ph type="dt" sz="half" idx="10"/>
          </p:nvPr>
        </p:nvSpPr>
        <p:spPr/>
        <p:txBody>
          <a:bodyPr/>
          <a:lstStyle/>
          <a:p>
            <a:fld id="{842CD987-D5F0-423A-B571-656612AAA3E1}" type="datetimeFigureOut">
              <a:rPr lang="en-US" smtClean="0"/>
              <a:pPr/>
              <a:t>2/18/2020</a:t>
            </a:fld>
            <a:endParaRPr lang="en-US"/>
          </a:p>
        </p:txBody>
      </p:sp>
      <p:sp>
        <p:nvSpPr>
          <p:cNvPr id="6" name="Footer Placeholder 5">
            <a:extLst>
              <a:ext uri="{FF2B5EF4-FFF2-40B4-BE49-F238E27FC236}">
                <a16:creationId xmlns:a16="http://schemas.microsoft.com/office/drawing/2014/main" id="{D95F7968-5700-4575-9BD7-92719B8C986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21BD68-ADE9-4091-9F7A-9A2D3B53838E}"/>
              </a:ext>
            </a:extLst>
          </p:cNvPr>
          <p:cNvSpPr>
            <a:spLocks noGrp="1"/>
          </p:cNvSpPr>
          <p:nvPr>
            <p:ph type="sldNum" sz="quarter" idx="12"/>
          </p:nvPr>
        </p:nvSpPr>
        <p:spPr/>
        <p:txBody>
          <a:bodyPr/>
          <a:lstStyle/>
          <a:p>
            <a:fld id="{735A3DBB-FBA3-4A4C-B7D7-E60F12564F18}" type="slidenum">
              <a:rPr lang="en-US" smtClean="0"/>
              <a:pPr/>
              <a:t>‹#›</a:t>
            </a:fld>
            <a:endParaRPr lang="en-US"/>
          </a:p>
        </p:txBody>
      </p:sp>
    </p:spTree>
    <p:extLst>
      <p:ext uri="{BB962C8B-B14F-4D97-AF65-F5344CB8AC3E}">
        <p14:creationId xmlns:p14="http://schemas.microsoft.com/office/powerpoint/2010/main" val="16398331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02B48B-CAD3-4F56-840C-E0089FF72683}"/>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1EE35733-58C9-417D-951B-659707628984}"/>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2D960F8D-90F4-4B4C-BF79-3146D0BF49B8}"/>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09C363D7-9D3A-49D2-B99C-51DE91520E4F}"/>
              </a:ext>
            </a:extLst>
          </p:cNvPr>
          <p:cNvSpPr>
            <a:spLocks noGrp="1"/>
          </p:cNvSpPr>
          <p:nvPr>
            <p:ph type="dt" sz="half" idx="10"/>
          </p:nvPr>
        </p:nvSpPr>
        <p:spPr/>
        <p:txBody>
          <a:bodyPr/>
          <a:lstStyle/>
          <a:p>
            <a:fld id="{842CD987-D5F0-423A-B571-656612AAA3E1}" type="datetimeFigureOut">
              <a:rPr lang="en-US" smtClean="0"/>
              <a:pPr/>
              <a:t>2/18/2020</a:t>
            </a:fld>
            <a:endParaRPr lang="en-US"/>
          </a:p>
        </p:txBody>
      </p:sp>
      <p:sp>
        <p:nvSpPr>
          <p:cNvPr id="6" name="Footer Placeholder 5">
            <a:extLst>
              <a:ext uri="{FF2B5EF4-FFF2-40B4-BE49-F238E27FC236}">
                <a16:creationId xmlns:a16="http://schemas.microsoft.com/office/drawing/2014/main" id="{8AF617D7-DD0F-448F-824D-D8F4FED97887}"/>
              </a:ext>
            </a:extLst>
          </p:cNvPr>
          <p:cNvSpPr>
            <a:spLocks noGrp="1"/>
          </p:cNvSpPr>
          <p:nvPr>
            <p:ph type="ftr" sz="quarter" idx="11"/>
          </p:nvPr>
        </p:nvSpPr>
        <p:spPr/>
        <p:txBody>
          <a:bodyPr/>
          <a:lstStyle/>
          <a:p>
            <a:r>
              <a:rPr lang="en-US"/>
              <a:t>
              </a:t>
            </a:r>
            <a:endParaRPr lang="en-US" dirty="0"/>
          </a:p>
        </p:txBody>
      </p:sp>
      <p:sp>
        <p:nvSpPr>
          <p:cNvPr id="7" name="Slide Number Placeholder 6">
            <a:extLst>
              <a:ext uri="{FF2B5EF4-FFF2-40B4-BE49-F238E27FC236}">
                <a16:creationId xmlns:a16="http://schemas.microsoft.com/office/drawing/2014/main" id="{D236A928-13BA-4505-B9B2-C395C284CD40}"/>
              </a:ext>
            </a:extLst>
          </p:cNvPr>
          <p:cNvSpPr>
            <a:spLocks noGrp="1"/>
          </p:cNvSpPr>
          <p:nvPr>
            <p:ph type="sldNum" sz="quarter" idx="12"/>
          </p:nvPr>
        </p:nvSpPr>
        <p:spPr/>
        <p:txBody>
          <a:bodyPr/>
          <a:lstStyle/>
          <a:p>
            <a:fld id="{735A3DBB-FBA3-4A4C-B7D7-E60F12564F18}" type="slidenum">
              <a:rPr lang="en-US" smtClean="0"/>
              <a:pPr/>
              <a:t>‹#›</a:t>
            </a:fld>
            <a:endParaRPr lang="en-US"/>
          </a:p>
        </p:txBody>
      </p:sp>
    </p:spTree>
    <p:extLst>
      <p:ext uri="{BB962C8B-B14F-4D97-AF65-F5344CB8AC3E}">
        <p14:creationId xmlns:p14="http://schemas.microsoft.com/office/powerpoint/2010/main" val="42387307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C66E028-660D-4AC6-A97C-0AC417B786A4}"/>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F184F27-C73F-4BCB-A281-39F23CDCB16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510D76-ADCD-4004-91A0-DE9E302E9E0E}"/>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E8E56B5-DEBE-44CC-9681-E93255F6C4D7}" type="datetimeFigureOut">
              <a:rPr lang="en-US" smtClean="0"/>
              <a:t>2/18/2020</a:t>
            </a:fld>
            <a:endParaRPr lang="en-US"/>
          </a:p>
        </p:txBody>
      </p:sp>
      <p:sp>
        <p:nvSpPr>
          <p:cNvPr id="5" name="Footer Placeholder 4">
            <a:extLst>
              <a:ext uri="{FF2B5EF4-FFF2-40B4-BE49-F238E27FC236}">
                <a16:creationId xmlns:a16="http://schemas.microsoft.com/office/drawing/2014/main" id="{69868F25-C4CF-4FED-9A66-CAF4A48D7775}"/>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638E291-7C5B-439C-AA08-5B1CE6413D26}"/>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B793E5B-9FB4-4F29-BE05-359713EC1EEB}" type="slidenum">
              <a:rPr lang="en-US" smtClean="0"/>
              <a:t>‹#›</a:t>
            </a:fld>
            <a:endParaRPr lang="en-US"/>
          </a:p>
        </p:txBody>
      </p:sp>
      <p:pic>
        <p:nvPicPr>
          <p:cNvPr id="7" name="Picture 3" descr="\\DATARO\Departamente\PR Programe\0 PROIECTE HOSPICE\1_IN DERULARE\Erasmus+2017\Implementare\Vizibilitate\EU flag-Erasmus+_vect_POS.jpg">
            <a:extLst>
              <a:ext uri="{FF2B5EF4-FFF2-40B4-BE49-F238E27FC236}">
                <a16:creationId xmlns:a16="http://schemas.microsoft.com/office/drawing/2014/main" id="{09A6655D-3EE3-4FEA-B683-E0979E8412CB}"/>
              </a:ext>
            </a:extLst>
          </p:cNvPr>
          <p:cNvPicPr>
            <a:picLocks noChangeAspect="1" noChangeArrowheads="1"/>
          </p:cNvPicPr>
          <p:nvPr userDrawn="1"/>
        </p:nvPicPr>
        <p:blipFill>
          <a:blip r:embed="rId13" cstate="print"/>
          <a:srcRect/>
          <a:stretch>
            <a:fillRect/>
          </a:stretch>
        </p:blipFill>
        <p:spPr bwMode="auto">
          <a:xfrm>
            <a:off x="6214571" y="0"/>
            <a:ext cx="2929429" cy="836647"/>
          </a:xfrm>
          <a:prstGeom prst="rect">
            <a:avLst/>
          </a:prstGeom>
          <a:noFill/>
        </p:spPr>
      </p:pic>
      <p:grpSp>
        <p:nvGrpSpPr>
          <p:cNvPr id="8" name="Group 7">
            <a:extLst>
              <a:ext uri="{FF2B5EF4-FFF2-40B4-BE49-F238E27FC236}">
                <a16:creationId xmlns:a16="http://schemas.microsoft.com/office/drawing/2014/main" id="{CD3FF274-3694-498D-A7D5-235752B5B2C8}"/>
              </a:ext>
            </a:extLst>
          </p:cNvPr>
          <p:cNvGrpSpPr/>
          <p:nvPr userDrawn="1"/>
        </p:nvGrpSpPr>
        <p:grpSpPr>
          <a:xfrm>
            <a:off x="8460432" y="6237312"/>
            <a:ext cx="216000" cy="216000"/>
            <a:chOff x="2772000" y="1932221"/>
            <a:chExt cx="2340000" cy="2340000"/>
          </a:xfrm>
        </p:grpSpPr>
        <p:sp>
          <p:nvSpPr>
            <p:cNvPr id="9" name="Rectangle 8">
              <a:extLst>
                <a:ext uri="{FF2B5EF4-FFF2-40B4-BE49-F238E27FC236}">
                  <a16:creationId xmlns:a16="http://schemas.microsoft.com/office/drawing/2014/main" id="{55899C7D-1F8F-4964-9378-39799C501E0E}"/>
                </a:ext>
              </a:extLst>
            </p:cNvPr>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10" name="Rectangle 9">
              <a:extLst>
                <a:ext uri="{FF2B5EF4-FFF2-40B4-BE49-F238E27FC236}">
                  <a16:creationId xmlns:a16="http://schemas.microsoft.com/office/drawing/2014/main" id="{F97B4F11-CD7F-49A1-91E1-2991B05583CE}"/>
                </a:ext>
              </a:extLst>
            </p:cNvPr>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pic>
        <p:nvPicPr>
          <p:cNvPr id="11" name="Picture 10">
            <a:extLst>
              <a:ext uri="{FF2B5EF4-FFF2-40B4-BE49-F238E27FC236}">
                <a16:creationId xmlns:a16="http://schemas.microsoft.com/office/drawing/2014/main" id="{141CC3A5-07C0-482E-8F6F-C451C3249BE2}"/>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0"/>
            <a:ext cx="2190476" cy="866667"/>
          </a:xfrm>
          <a:prstGeom prst="rect">
            <a:avLst/>
          </a:prstGeom>
        </p:spPr>
      </p:pic>
    </p:spTree>
    <p:extLst>
      <p:ext uri="{BB962C8B-B14F-4D97-AF65-F5344CB8AC3E}">
        <p14:creationId xmlns:p14="http://schemas.microsoft.com/office/powerpoint/2010/main" val="2233516271"/>
      </p:ext>
    </p:extLst>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hyperlink" Target="https://docplayer.net/1544966-Interpersonal-communication-skills-inventory.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8135834" y="5929370"/>
            <a:ext cx="73108" cy="731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16" name="Rectangle 15"/>
          <p:cNvSpPr/>
          <p:nvPr/>
        </p:nvSpPr>
        <p:spPr>
          <a:xfrm>
            <a:off x="6695674" y="5929370"/>
            <a:ext cx="73108" cy="731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22" name="Rectangle 21"/>
          <p:cNvSpPr/>
          <p:nvPr/>
        </p:nvSpPr>
        <p:spPr>
          <a:xfrm>
            <a:off x="8135834" y="4489210"/>
            <a:ext cx="73108" cy="731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19" name="Rectangle 18"/>
          <p:cNvSpPr/>
          <p:nvPr/>
        </p:nvSpPr>
        <p:spPr>
          <a:xfrm>
            <a:off x="5255514" y="5929370"/>
            <a:ext cx="73108" cy="731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28" name="Rectangle 27"/>
          <p:cNvSpPr/>
          <p:nvPr/>
        </p:nvSpPr>
        <p:spPr>
          <a:xfrm>
            <a:off x="8135834" y="3049050"/>
            <a:ext cx="73108" cy="731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2" name="TextBox 1">
            <a:extLst>
              <a:ext uri="{FF2B5EF4-FFF2-40B4-BE49-F238E27FC236}">
                <a16:creationId xmlns:a16="http://schemas.microsoft.com/office/drawing/2014/main" id="{B7FDE72D-B2A8-47DE-8D65-4751AA1F11D7}"/>
              </a:ext>
            </a:extLst>
          </p:cNvPr>
          <p:cNvSpPr txBox="1"/>
          <p:nvPr/>
        </p:nvSpPr>
        <p:spPr>
          <a:xfrm>
            <a:off x="1493582" y="3136860"/>
            <a:ext cx="6156836" cy="1200329"/>
          </a:xfrm>
          <a:prstGeom prst="rect">
            <a:avLst/>
          </a:prstGeom>
          <a:noFill/>
        </p:spPr>
        <p:txBody>
          <a:bodyPr wrap="square" rtlCol="0">
            <a:spAutoFit/>
          </a:bodyPr>
          <a:lstStyle/>
          <a:p>
            <a:pPr algn="ctr"/>
            <a:r>
              <a:rPr lang="en-US" sz="3600" b="1" dirty="0"/>
              <a:t>Self-awareness in communication</a:t>
            </a:r>
            <a:endParaRPr lang="en-US" sz="5400" b="1" dirty="0">
              <a:solidFill>
                <a:srgbClr val="7030A0"/>
              </a:solidFill>
              <a:latin typeface="Arial Black" panose="020B0A04020102020204" pitchFamily="34" charset="0"/>
            </a:endParaRPr>
          </a:p>
        </p:txBody>
      </p:sp>
    </p:spTree>
    <p:extLst>
      <p:ext uri="{BB962C8B-B14F-4D97-AF65-F5344CB8AC3E}">
        <p14:creationId xmlns:p14="http://schemas.microsoft.com/office/powerpoint/2010/main" val="4950117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tăText 1"/>
          <p:cNvSpPr txBox="1"/>
          <p:nvPr/>
        </p:nvSpPr>
        <p:spPr>
          <a:xfrm>
            <a:off x="465418" y="888360"/>
            <a:ext cx="8635697" cy="461665"/>
          </a:xfrm>
          <a:prstGeom prst="rect">
            <a:avLst/>
          </a:prstGeom>
          <a:noFill/>
        </p:spPr>
        <p:txBody>
          <a:bodyPr wrap="none" rtlCol="0">
            <a:spAutoFit/>
          </a:bodyPr>
          <a:lstStyle/>
          <a:p>
            <a:r>
              <a:rPr lang="en-US" sz="2400" b="1" dirty="0">
                <a:latin typeface="Arial" pitchFamily="34" charset="0"/>
                <a:cs typeface="Arial" pitchFamily="34" charset="0"/>
              </a:rPr>
              <a:t>Passive behavior/ aggressive behavior/assertive behavior</a:t>
            </a:r>
            <a:endParaRPr lang="ro-RO" sz="2400" b="1" dirty="0">
              <a:latin typeface="Arial" pitchFamily="34" charset="0"/>
              <a:cs typeface="Arial" pitchFamily="34" charset="0"/>
            </a:endParaRPr>
          </a:p>
        </p:txBody>
      </p:sp>
      <p:grpSp>
        <p:nvGrpSpPr>
          <p:cNvPr id="9" name="Grupare 8"/>
          <p:cNvGrpSpPr/>
          <p:nvPr/>
        </p:nvGrpSpPr>
        <p:grpSpPr>
          <a:xfrm>
            <a:off x="215516" y="1550058"/>
            <a:ext cx="8808656" cy="2160240"/>
            <a:chOff x="179512" y="1988840"/>
            <a:chExt cx="8808656" cy="2160240"/>
          </a:xfrm>
        </p:grpSpPr>
        <p:sp>
          <p:nvSpPr>
            <p:cNvPr id="3" name="Dreptunghi rotunjit 2"/>
            <p:cNvSpPr/>
            <p:nvPr/>
          </p:nvSpPr>
          <p:spPr>
            <a:xfrm>
              <a:off x="3069526" y="1988840"/>
              <a:ext cx="2942634" cy="216024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sp>
          <p:nvSpPr>
            <p:cNvPr id="4" name="Săgeată la stânga 3"/>
            <p:cNvSpPr/>
            <p:nvPr/>
          </p:nvSpPr>
          <p:spPr>
            <a:xfrm>
              <a:off x="179512" y="2345949"/>
              <a:ext cx="2890014" cy="1368152"/>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sp>
          <p:nvSpPr>
            <p:cNvPr id="5" name="Săgeată la dreapta 4"/>
            <p:cNvSpPr/>
            <p:nvPr/>
          </p:nvSpPr>
          <p:spPr>
            <a:xfrm>
              <a:off x="6012160" y="2416927"/>
              <a:ext cx="2880320" cy="1297174"/>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sp>
          <p:nvSpPr>
            <p:cNvPr id="6" name="CasetăText 5"/>
            <p:cNvSpPr txBox="1"/>
            <p:nvPr/>
          </p:nvSpPr>
          <p:spPr>
            <a:xfrm>
              <a:off x="647468" y="2661914"/>
              <a:ext cx="2474678" cy="646331"/>
            </a:xfrm>
            <a:prstGeom prst="rect">
              <a:avLst/>
            </a:prstGeom>
            <a:noFill/>
          </p:spPr>
          <p:txBody>
            <a:bodyPr wrap="square" rtlCol="0">
              <a:spAutoFit/>
            </a:bodyPr>
            <a:lstStyle/>
            <a:p>
              <a:r>
                <a:rPr lang="en-US" b="1" dirty="0">
                  <a:latin typeface="Arial" pitchFamily="34" charset="0"/>
                  <a:cs typeface="Arial" pitchFamily="34" charset="0"/>
                </a:rPr>
                <a:t>PASSIVE BEHAVIOR </a:t>
              </a:r>
              <a:r>
                <a:rPr lang="ro-RO" dirty="0">
                  <a:latin typeface="Arial" pitchFamily="34" charset="0"/>
                  <a:cs typeface="Arial" pitchFamily="34" charset="0"/>
                </a:rPr>
                <a:t>(</a:t>
              </a:r>
              <a:r>
                <a:rPr lang="ro-RO" b="1" dirty="0">
                  <a:latin typeface="Arial" pitchFamily="34" charset="0"/>
                  <a:cs typeface="Arial" pitchFamily="34" charset="0"/>
                </a:rPr>
                <a:t>SUBMIS</a:t>
              </a:r>
              <a:r>
                <a:rPr lang="en-US" b="1" dirty="0">
                  <a:latin typeface="Arial" pitchFamily="34" charset="0"/>
                  <a:cs typeface="Arial" pitchFamily="34" charset="0"/>
                </a:rPr>
                <a:t>S</a:t>
              </a:r>
              <a:r>
                <a:rPr lang="ro-RO" b="1" dirty="0">
                  <a:latin typeface="Arial" pitchFamily="34" charset="0"/>
                  <a:cs typeface="Arial" pitchFamily="34" charset="0"/>
                </a:rPr>
                <a:t>IV</a:t>
              </a:r>
              <a:r>
                <a:rPr lang="en-US" b="1" dirty="0">
                  <a:latin typeface="Arial" pitchFamily="34" charset="0"/>
                  <a:cs typeface="Arial" pitchFamily="34" charset="0"/>
                </a:rPr>
                <a:t>E</a:t>
              </a:r>
              <a:r>
                <a:rPr lang="ro-RO" dirty="0"/>
                <a:t>)</a:t>
              </a:r>
            </a:p>
          </p:txBody>
        </p:sp>
        <p:sp>
          <p:nvSpPr>
            <p:cNvPr id="7" name="CasetăText 6"/>
            <p:cNvSpPr txBox="1"/>
            <p:nvPr/>
          </p:nvSpPr>
          <p:spPr>
            <a:xfrm>
              <a:off x="6012160" y="2645599"/>
              <a:ext cx="2976008" cy="646331"/>
            </a:xfrm>
            <a:prstGeom prst="rect">
              <a:avLst/>
            </a:prstGeom>
            <a:noFill/>
          </p:spPr>
          <p:txBody>
            <a:bodyPr wrap="none" rtlCol="0">
              <a:spAutoFit/>
            </a:bodyPr>
            <a:lstStyle/>
            <a:p>
              <a:endParaRPr lang="ro-RO" b="1" dirty="0">
                <a:latin typeface="Arial" pitchFamily="34" charset="0"/>
                <a:cs typeface="Arial" pitchFamily="34" charset="0"/>
              </a:endParaRPr>
            </a:p>
            <a:p>
              <a:pPr algn="ctr"/>
              <a:r>
                <a:rPr lang="ro-RO" b="1" dirty="0">
                  <a:latin typeface="Arial" pitchFamily="34" charset="0"/>
                  <a:cs typeface="Arial" pitchFamily="34" charset="0"/>
                </a:rPr>
                <a:t>AG</a:t>
              </a:r>
              <a:r>
                <a:rPr lang="en-US" b="1" dirty="0">
                  <a:latin typeface="Arial" pitchFamily="34" charset="0"/>
                  <a:cs typeface="Arial" pitchFamily="34" charset="0"/>
                </a:rPr>
                <a:t>G</a:t>
              </a:r>
              <a:r>
                <a:rPr lang="ro-RO" b="1" dirty="0">
                  <a:latin typeface="Arial" pitchFamily="34" charset="0"/>
                  <a:cs typeface="Arial" pitchFamily="34" charset="0"/>
                </a:rPr>
                <a:t>RE</a:t>
              </a:r>
              <a:r>
                <a:rPr lang="en-US" b="1" dirty="0">
                  <a:latin typeface="Arial" pitchFamily="34" charset="0"/>
                  <a:cs typeface="Arial" pitchFamily="34" charset="0"/>
                </a:rPr>
                <a:t>S</a:t>
              </a:r>
              <a:r>
                <a:rPr lang="ro-RO" b="1" dirty="0">
                  <a:latin typeface="Arial" pitchFamily="34" charset="0"/>
                  <a:cs typeface="Arial" pitchFamily="34" charset="0"/>
                </a:rPr>
                <a:t>SIV</a:t>
              </a:r>
              <a:r>
                <a:rPr lang="en-US" b="1" dirty="0">
                  <a:latin typeface="Arial" pitchFamily="34" charset="0"/>
                  <a:cs typeface="Arial" pitchFamily="34" charset="0"/>
                </a:rPr>
                <a:t>E BEHAVIOR</a:t>
              </a:r>
              <a:endParaRPr lang="ro-RO" b="1" dirty="0">
                <a:latin typeface="Arial" pitchFamily="34" charset="0"/>
                <a:cs typeface="Arial" pitchFamily="34" charset="0"/>
              </a:endParaRPr>
            </a:p>
          </p:txBody>
        </p:sp>
        <p:sp>
          <p:nvSpPr>
            <p:cNvPr id="8" name="CasetăText 7"/>
            <p:cNvSpPr txBox="1"/>
            <p:nvPr/>
          </p:nvSpPr>
          <p:spPr>
            <a:xfrm>
              <a:off x="3118185" y="2660691"/>
              <a:ext cx="2757998" cy="369332"/>
            </a:xfrm>
            <a:prstGeom prst="rect">
              <a:avLst/>
            </a:prstGeom>
            <a:noFill/>
          </p:spPr>
          <p:txBody>
            <a:bodyPr wrap="none" rtlCol="0">
              <a:spAutoFit/>
            </a:bodyPr>
            <a:lstStyle/>
            <a:p>
              <a:pPr algn="ctr"/>
              <a:r>
                <a:rPr lang="en-US" b="1" dirty="0">
                  <a:latin typeface="Arial" pitchFamily="34" charset="0"/>
                  <a:cs typeface="Arial" pitchFamily="34" charset="0"/>
                </a:rPr>
                <a:t>ASSERTIVE BEHAVIOR</a:t>
              </a:r>
              <a:endParaRPr lang="ro-RO" b="1" dirty="0">
                <a:effectLst>
                  <a:outerShdw blurRad="38100" dist="38100" dir="2700000" algn="tl">
                    <a:srgbClr val="000000">
                      <a:alpha val="43137"/>
                    </a:srgbClr>
                  </a:outerShdw>
                </a:effectLst>
                <a:latin typeface="Arial" pitchFamily="34" charset="0"/>
                <a:cs typeface="Arial" pitchFamily="34" charset="0"/>
              </a:endParaRPr>
            </a:p>
          </p:txBody>
        </p:sp>
      </p:grpSp>
      <p:sp>
        <p:nvSpPr>
          <p:cNvPr id="10" name="CasetăText 9"/>
          <p:cNvSpPr txBox="1"/>
          <p:nvPr/>
        </p:nvSpPr>
        <p:spPr>
          <a:xfrm>
            <a:off x="427276" y="4365104"/>
            <a:ext cx="8357296" cy="1938992"/>
          </a:xfrm>
          <a:prstGeom prst="rect">
            <a:avLst/>
          </a:prstGeom>
          <a:noFill/>
        </p:spPr>
        <p:txBody>
          <a:bodyPr wrap="square" rtlCol="0">
            <a:spAutoFit/>
          </a:bodyPr>
          <a:lstStyle/>
          <a:p>
            <a:r>
              <a:rPr lang="en-US" sz="2000" dirty="0"/>
              <a:t>If we would arrange on a scale the two extreme behaviors, passive and aggressive, the assertive behavior is not in the middle, as we would expected</a:t>
            </a:r>
          </a:p>
          <a:p>
            <a:r>
              <a:rPr lang="en-US" sz="2000" dirty="0"/>
              <a:t>Assertive behavior is much closer to aggressive behavior, being different through:</a:t>
            </a:r>
          </a:p>
          <a:p>
            <a:pPr marL="285750" indent="-285750">
              <a:buFontTx/>
              <a:buChar char="-"/>
            </a:pPr>
            <a:r>
              <a:rPr lang="en-US" sz="2000" dirty="0"/>
              <a:t>Respects rights and freedom of persons</a:t>
            </a:r>
          </a:p>
          <a:p>
            <a:pPr marL="285750" indent="-285750">
              <a:buFontTx/>
              <a:buChar char="-"/>
            </a:pPr>
            <a:r>
              <a:rPr lang="en-US" sz="2000" dirty="0"/>
              <a:t>Analyses behaviors, not persons</a:t>
            </a:r>
            <a:endParaRPr lang="ro-RO" sz="2000" dirty="0"/>
          </a:p>
        </p:txBody>
      </p:sp>
    </p:spTree>
    <p:extLst>
      <p:ext uri="{BB962C8B-B14F-4D97-AF65-F5344CB8AC3E}">
        <p14:creationId xmlns:p14="http://schemas.microsoft.com/office/powerpoint/2010/main" val="3813671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0EA5C-F19E-4274-878B-6D16249D4BAC}"/>
              </a:ext>
            </a:extLst>
          </p:cNvPr>
          <p:cNvSpPr>
            <a:spLocks noGrp="1"/>
          </p:cNvSpPr>
          <p:nvPr>
            <p:ph type="title"/>
          </p:nvPr>
        </p:nvSpPr>
        <p:spPr>
          <a:xfrm>
            <a:off x="628650" y="917659"/>
            <a:ext cx="7886700" cy="1134154"/>
          </a:xfrm>
        </p:spPr>
        <p:txBody>
          <a:bodyPr>
            <a:noAutofit/>
          </a:bodyPr>
          <a:lstStyle/>
          <a:p>
            <a:r>
              <a:rPr lang="en-US" sz="2400" b="1" dirty="0"/>
              <a:t>Which are the key elements for and efficient communication?</a:t>
            </a:r>
            <a:br>
              <a:rPr lang="en-US" sz="2400" b="1" dirty="0"/>
            </a:br>
            <a:r>
              <a:rPr lang="en-US" sz="2400" b="1" dirty="0"/>
              <a:t>Watch the video and analyze the key elements for an efficient communication. Reflect on your own way of communication</a:t>
            </a:r>
          </a:p>
        </p:txBody>
      </p:sp>
      <p:pic>
        <p:nvPicPr>
          <p:cNvPr id="4" name="active listening2">
            <a:hlinkClick r:id="" action="ppaction://media"/>
            <a:extLst>
              <a:ext uri="{FF2B5EF4-FFF2-40B4-BE49-F238E27FC236}">
                <a16:creationId xmlns:a16="http://schemas.microsoft.com/office/drawing/2014/main" id="{2F0DA075-B51A-476B-B470-BC68F01879FD}"/>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992298" y="2375857"/>
            <a:ext cx="7159403" cy="374348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42085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158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595A7C-25C3-41B8-B43A-5399C3C7807B}"/>
              </a:ext>
            </a:extLst>
          </p:cNvPr>
          <p:cNvSpPr>
            <a:spLocks noGrp="1"/>
          </p:cNvSpPr>
          <p:nvPr>
            <p:ph type="title"/>
          </p:nvPr>
        </p:nvSpPr>
        <p:spPr/>
        <p:txBody>
          <a:bodyPr/>
          <a:lstStyle/>
          <a:p>
            <a:endParaRPr lang="en-US"/>
          </a:p>
        </p:txBody>
      </p:sp>
      <p:pic>
        <p:nvPicPr>
          <p:cNvPr id="4" name="effective communication">
            <a:hlinkClick r:id="" action="ppaction://media"/>
            <a:extLst>
              <a:ext uri="{FF2B5EF4-FFF2-40B4-BE49-F238E27FC236}">
                <a16:creationId xmlns:a16="http://schemas.microsoft.com/office/drawing/2014/main" id="{3B5A172D-1C78-4589-8AD6-A3EA867F6092}"/>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671638" y="1825625"/>
            <a:ext cx="5802312" cy="4351338"/>
          </a:xfrm>
        </p:spPr>
      </p:pic>
    </p:spTree>
    <p:extLst>
      <p:ext uri="{BB962C8B-B14F-4D97-AF65-F5344CB8AC3E}">
        <p14:creationId xmlns:p14="http://schemas.microsoft.com/office/powerpoint/2010/main" val="2184749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534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E84A0-466B-41F4-B163-6C1E0752BEC4}"/>
              </a:ext>
            </a:extLst>
          </p:cNvPr>
          <p:cNvSpPr>
            <a:spLocks noGrp="1"/>
          </p:cNvSpPr>
          <p:nvPr>
            <p:ph type="title"/>
          </p:nvPr>
        </p:nvSpPr>
        <p:spPr/>
        <p:txBody>
          <a:bodyPr>
            <a:normAutofit/>
          </a:bodyPr>
          <a:lstStyle/>
          <a:p>
            <a:r>
              <a:rPr lang="en-US" dirty="0"/>
              <a:t>Homework</a:t>
            </a:r>
          </a:p>
        </p:txBody>
      </p:sp>
      <p:sp>
        <p:nvSpPr>
          <p:cNvPr id="3" name="Content Placeholder 2">
            <a:extLst>
              <a:ext uri="{FF2B5EF4-FFF2-40B4-BE49-F238E27FC236}">
                <a16:creationId xmlns:a16="http://schemas.microsoft.com/office/drawing/2014/main" id="{E29E1A4D-EBF4-413A-AA52-75FB149C4BAB}"/>
              </a:ext>
            </a:extLst>
          </p:cNvPr>
          <p:cNvSpPr>
            <a:spLocks noGrp="1"/>
          </p:cNvSpPr>
          <p:nvPr>
            <p:ph idx="1"/>
          </p:nvPr>
        </p:nvSpPr>
        <p:spPr/>
        <p:txBody>
          <a:bodyPr/>
          <a:lstStyle/>
          <a:p>
            <a:pPr marL="0" indent="0">
              <a:buNone/>
            </a:pPr>
            <a:r>
              <a:rPr lang="en-US" b="1" dirty="0"/>
              <a:t>Self study:</a:t>
            </a:r>
          </a:p>
          <a:p>
            <a:r>
              <a:rPr lang="en-US" dirty="0"/>
              <a:t>Interpersonal communication skills inventory  </a:t>
            </a:r>
          </a:p>
          <a:p>
            <a:pPr marL="0" indent="0">
              <a:buNone/>
            </a:pPr>
            <a:endParaRPr lang="en-US" dirty="0"/>
          </a:p>
          <a:p>
            <a:pPr marL="0" indent="0">
              <a:buNone/>
            </a:pPr>
            <a:r>
              <a:rPr lang="en-US" dirty="0"/>
              <a:t> </a:t>
            </a:r>
            <a:r>
              <a:rPr lang="en-GB" u="sng" dirty="0">
                <a:hlinkClick r:id="rId2"/>
              </a:rPr>
              <a:t>https://docplayer.net/1544966-Interpersonal-communication-skills-inventory.html</a:t>
            </a:r>
            <a:endParaRPr lang="en-US" dirty="0"/>
          </a:p>
          <a:p>
            <a:pPr marL="0" indent="0">
              <a:buNone/>
            </a:pPr>
            <a:endParaRPr lang="en-US" b="1" dirty="0">
              <a:solidFill>
                <a:srgbClr val="92D050"/>
              </a:solidFill>
            </a:endParaRPr>
          </a:p>
          <a:p>
            <a:pPr marL="0" indent="0">
              <a:buNone/>
            </a:pPr>
            <a:endParaRPr lang="en-US" dirty="0"/>
          </a:p>
        </p:txBody>
      </p:sp>
    </p:spTree>
    <p:extLst>
      <p:ext uri="{BB962C8B-B14F-4D97-AF65-F5344CB8AC3E}">
        <p14:creationId xmlns:p14="http://schemas.microsoft.com/office/powerpoint/2010/main" val="1302140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sp>
        <p:nvSpPr>
          <p:cNvPr id="7" name="TextBox 6"/>
          <p:cNvSpPr txBox="1"/>
          <p:nvPr/>
        </p:nvSpPr>
        <p:spPr>
          <a:xfrm>
            <a:off x="602461" y="3023945"/>
            <a:ext cx="8064872" cy="1323439"/>
          </a:xfrm>
          <a:prstGeom prst="rect">
            <a:avLst/>
          </a:prstGeom>
          <a:noFill/>
        </p:spPr>
        <p:txBody>
          <a:bodyPr wrap="square" rtlCol="0">
            <a:spAutoFit/>
          </a:bodyPr>
          <a:lstStyle/>
          <a:p>
            <a:r>
              <a:rPr lang="en-US" sz="2000" dirty="0">
                <a:latin typeface="Gill Sans MT" pitchFamily="34" charset="0"/>
              </a:rPr>
              <a:t>This project has been funded with support from the European Commission.</a:t>
            </a:r>
          </a:p>
          <a:p>
            <a:r>
              <a:rPr lang="en-US" sz="2000" dirty="0">
                <a:latin typeface="Gill Sans MT" pitchFamily="34" charset="0"/>
              </a:rPr>
              <a:t>This publication [communication] reflects the views only of the author, and the Commission cannot be held responsible for any use which may be made of the information contained therein.</a:t>
            </a:r>
          </a:p>
        </p:txBody>
      </p:sp>
    </p:spTree>
    <p:extLst>
      <p:ext uri="{BB962C8B-B14F-4D97-AF65-F5344CB8AC3E}">
        <p14:creationId xmlns:p14="http://schemas.microsoft.com/office/powerpoint/2010/main" val="24909669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7699A-66B2-4F27-8287-7A9D96744E4C}"/>
              </a:ext>
            </a:extLst>
          </p:cNvPr>
          <p:cNvSpPr>
            <a:spLocks noGrp="1"/>
          </p:cNvSpPr>
          <p:nvPr>
            <p:ph type="title"/>
          </p:nvPr>
        </p:nvSpPr>
        <p:spPr/>
        <p:txBody>
          <a:bodyPr>
            <a:normAutofit fontScale="90000"/>
          </a:bodyPr>
          <a:lstStyle/>
          <a:p>
            <a:pPr algn="ctr"/>
            <a:br>
              <a:rPr lang="en-GB" sz="3000" b="1" dirty="0">
                <a:solidFill>
                  <a:srgbClr val="7030A0"/>
                </a:solidFill>
                <a:latin typeface="Arial Black" panose="020B0A04020102020204" pitchFamily="34" charset="0"/>
              </a:rPr>
            </a:br>
            <a:r>
              <a:rPr lang="en-US" b="1" dirty="0"/>
              <a:t>Learning Objectives</a:t>
            </a:r>
            <a:br>
              <a:rPr lang="en-US" dirty="0"/>
            </a:br>
            <a:endParaRPr lang="en-US" dirty="0"/>
          </a:p>
        </p:txBody>
      </p:sp>
      <p:sp>
        <p:nvSpPr>
          <p:cNvPr id="3" name="Content Placeholder 2">
            <a:extLst>
              <a:ext uri="{FF2B5EF4-FFF2-40B4-BE49-F238E27FC236}">
                <a16:creationId xmlns:a16="http://schemas.microsoft.com/office/drawing/2014/main" id="{A1691A9E-4BD0-4D92-B553-C5B939D60FE0}"/>
              </a:ext>
            </a:extLst>
          </p:cNvPr>
          <p:cNvSpPr>
            <a:spLocks noGrp="1"/>
          </p:cNvSpPr>
          <p:nvPr>
            <p:ph idx="1"/>
          </p:nvPr>
        </p:nvSpPr>
        <p:spPr>
          <a:xfrm>
            <a:off x="611082" y="1728939"/>
            <a:ext cx="7886700" cy="4357749"/>
          </a:xfrm>
        </p:spPr>
        <p:txBody>
          <a:bodyPr>
            <a:normAutofit/>
          </a:bodyPr>
          <a:lstStyle/>
          <a:p>
            <a:pPr marL="0" indent="0">
              <a:buNone/>
            </a:pPr>
            <a:endParaRPr lang="en-US" dirty="0"/>
          </a:p>
          <a:p>
            <a:pPr marL="0" marR="0" indent="0">
              <a:lnSpc>
                <a:spcPct val="107000"/>
              </a:lnSpc>
              <a:spcBef>
                <a:spcPts val="0"/>
              </a:spcBef>
              <a:spcAft>
                <a:spcPts val="0"/>
              </a:spcAft>
              <a:buNone/>
            </a:pPr>
            <a:r>
              <a:rPr lang="en-US" dirty="0"/>
              <a:t>After completing this lesson, you should be able to:</a:t>
            </a:r>
          </a:p>
          <a:p>
            <a:pPr marL="0" marR="0" indent="0">
              <a:lnSpc>
                <a:spcPct val="107000"/>
              </a:lnSpc>
              <a:spcBef>
                <a:spcPts val="0"/>
              </a:spcBef>
              <a:spcAft>
                <a:spcPts val="0"/>
              </a:spcAft>
              <a:buNone/>
            </a:pPr>
            <a:endParaRPr lang="en-US" sz="2400" dirty="0"/>
          </a:p>
          <a:p>
            <a:pPr marL="0" indent="0">
              <a:buNone/>
            </a:pPr>
            <a:r>
              <a:rPr lang="en-US" dirty="0"/>
              <a:t>KNOWLEDGE </a:t>
            </a:r>
          </a:p>
          <a:p>
            <a:pPr lvl="0"/>
            <a:r>
              <a:rPr lang="en-US" dirty="0"/>
              <a:t>Critically reflect on own (his/her) strengths and areas for improvements  in  applying communication skills in medical practice </a:t>
            </a:r>
          </a:p>
          <a:p>
            <a:pPr marL="0" indent="0">
              <a:buNone/>
            </a:pPr>
            <a:r>
              <a:rPr lang="en-US" dirty="0"/>
              <a:t>SKILLS </a:t>
            </a:r>
          </a:p>
          <a:p>
            <a:pPr lvl="0"/>
            <a:r>
              <a:rPr lang="en-US" dirty="0"/>
              <a:t>Perform a self-assessment of own communication skill</a:t>
            </a:r>
          </a:p>
          <a:p>
            <a:r>
              <a:rPr lang="en-US" dirty="0"/>
              <a:t>Seek and discuss  feedback received concerning own  communication skills</a:t>
            </a:r>
            <a:endParaRPr lang="en-US" sz="26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12756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neffective communication">
            <a:hlinkClick r:id="" action="ppaction://media"/>
            <a:extLst>
              <a:ext uri="{FF2B5EF4-FFF2-40B4-BE49-F238E27FC236}">
                <a16:creationId xmlns:a16="http://schemas.microsoft.com/office/drawing/2014/main" id="{4087BDC6-295E-48BA-9A8A-D4AC04CB84A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817626" y="2132824"/>
            <a:ext cx="5364418" cy="4023314"/>
          </a:xfrm>
          <a:prstGeom prst="rect">
            <a:avLst/>
          </a:prstGeom>
        </p:spPr>
      </p:pic>
      <p:sp>
        <p:nvSpPr>
          <p:cNvPr id="3" name="TextBox 2">
            <a:extLst>
              <a:ext uri="{FF2B5EF4-FFF2-40B4-BE49-F238E27FC236}">
                <a16:creationId xmlns:a16="http://schemas.microsoft.com/office/drawing/2014/main" id="{3E39964D-6D40-442B-A909-904B24FDE197}"/>
              </a:ext>
            </a:extLst>
          </p:cNvPr>
          <p:cNvSpPr txBox="1"/>
          <p:nvPr/>
        </p:nvSpPr>
        <p:spPr>
          <a:xfrm>
            <a:off x="1143916" y="1160692"/>
            <a:ext cx="6711837" cy="646331"/>
          </a:xfrm>
          <a:prstGeom prst="rect">
            <a:avLst/>
          </a:prstGeom>
          <a:noFill/>
        </p:spPr>
        <p:txBody>
          <a:bodyPr wrap="none" rtlCol="0">
            <a:spAutoFit/>
          </a:bodyPr>
          <a:lstStyle/>
          <a:p>
            <a:pPr algn="ctr"/>
            <a:r>
              <a:rPr lang="en-US" dirty="0" err="1"/>
              <a:t>Vizualizati</a:t>
            </a:r>
            <a:r>
              <a:rPr lang="en-US" dirty="0"/>
              <a:t> </a:t>
            </a:r>
            <a:r>
              <a:rPr lang="en-US" dirty="0" err="1"/>
              <a:t>videoclipul</a:t>
            </a:r>
            <a:r>
              <a:rPr lang="en-US" dirty="0"/>
              <a:t> </a:t>
            </a:r>
            <a:r>
              <a:rPr lang="en-US" dirty="0" err="1"/>
              <a:t>si</a:t>
            </a:r>
            <a:r>
              <a:rPr lang="en-US" dirty="0"/>
              <a:t> </a:t>
            </a:r>
            <a:r>
              <a:rPr lang="en-US" dirty="0" err="1"/>
              <a:t>notati</a:t>
            </a:r>
            <a:r>
              <a:rPr lang="en-US" dirty="0"/>
              <a:t> </a:t>
            </a:r>
            <a:r>
              <a:rPr lang="en-US" dirty="0" err="1"/>
              <a:t>observatiile</a:t>
            </a:r>
            <a:r>
              <a:rPr lang="en-US" dirty="0"/>
              <a:t> pe care le </a:t>
            </a:r>
            <a:r>
              <a:rPr lang="en-US" dirty="0" err="1"/>
              <a:t>aveti</a:t>
            </a:r>
            <a:r>
              <a:rPr lang="en-US" dirty="0"/>
              <a:t> </a:t>
            </a:r>
            <a:r>
              <a:rPr lang="en-US" dirty="0" err="1"/>
              <a:t>referitor</a:t>
            </a:r>
            <a:r>
              <a:rPr lang="en-US" dirty="0"/>
              <a:t> la </a:t>
            </a:r>
          </a:p>
          <a:p>
            <a:pPr algn="ctr"/>
            <a:r>
              <a:rPr lang="en-US" dirty="0" err="1"/>
              <a:t>modul</a:t>
            </a:r>
            <a:r>
              <a:rPr lang="en-US" dirty="0"/>
              <a:t> de </a:t>
            </a:r>
            <a:r>
              <a:rPr lang="en-US" dirty="0" err="1"/>
              <a:t>comunicare</a:t>
            </a:r>
            <a:r>
              <a:rPr lang="en-US" dirty="0"/>
              <a:t>. Ce </a:t>
            </a:r>
            <a:r>
              <a:rPr lang="en-US" dirty="0" err="1"/>
              <a:t>sugestii</a:t>
            </a:r>
            <a:r>
              <a:rPr lang="en-US" dirty="0"/>
              <a:t> </a:t>
            </a:r>
            <a:r>
              <a:rPr lang="en-US" dirty="0" err="1"/>
              <a:t>aveti</a:t>
            </a:r>
            <a:r>
              <a:rPr lang="en-US" dirty="0"/>
              <a:t>?</a:t>
            </a:r>
          </a:p>
        </p:txBody>
      </p:sp>
    </p:spTree>
    <p:extLst>
      <p:ext uri="{BB962C8B-B14F-4D97-AF65-F5344CB8AC3E}">
        <p14:creationId xmlns:p14="http://schemas.microsoft.com/office/powerpoint/2010/main" val="1050034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431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0810D-5959-43B0-AF14-E1128A021179}"/>
              </a:ext>
            </a:extLst>
          </p:cNvPr>
          <p:cNvSpPr>
            <a:spLocks noGrp="1"/>
          </p:cNvSpPr>
          <p:nvPr>
            <p:ph type="title"/>
          </p:nvPr>
        </p:nvSpPr>
        <p:spPr>
          <a:xfrm>
            <a:off x="628650" y="917659"/>
            <a:ext cx="7886700" cy="1082530"/>
          </a:xfrm>
        </p:spPr>
        <p:txBody>
          <a:bodyPr>
            <a:normAutofit/>
          </a:bodyPr>
          <a:lstStyle/>
          <a:p>
            <a:r>
              <a:rPr lang="en-US" b="1" dirty="0"/>
              <a:t>Connection between self-awareness and effective communication </a:t>
            </a:r>
          </a:p>
        </p:txBody>
      </p:sp>
      <p:sp>
        <p:nvSpPr>
          <p:cNvPr id="3" name="Content Placeholder 2">
            <a:extLst>
              <a:ext uri="{FF2B5EF4-FFF2-40B4-BE49-F238E27FC236}">
                <a16:creationId xmlns:a16="http://schemas.microsoft.com/office/drawing/2014/main" id="{1A966A88-4EB0-4EE4-B49A-1B549CC6A4F6}"/>
              </a:ext>
            </a:extLst>
          </p:cNvPr>
          <p:cNvSpPr>
            <a:spLocks noGrp="1"/>
          </p:cNvSpPr>
          <p:nvPr>
            <p:ph idx="1"/>
          </p:nvPr>
        </p:nvSpPr>
        <p:spPr>
          <a:xfrm>
            <a:off x="628650" y="2375857"/>
            <a:ext cx="7886700" cy="3807517"/>
          </a:xfrm>
        </p:spPr>
        <p:txBody>
          <a:bodyPr/>
          <a:lstStyle/>
          <a:p>
            <a:r>
              <a:rPr lang="en-US" dirty="0"/>
              <a:t>Self-awareness means that you know how your thoughts, emotions and behaviors affect others and you’re able to manage yourself so that the other person is an important part of the conversation. </a:t>
            </a:r>
          </a:p>
          <a:p>
            <a:r>
              <a:rPr lang="en-US" dirty="0"/>
              <a:t>In the case of physicians, self-awareness is their insight into how their emotional makeup influences patient care.</a:t>
            </a:r>
          </a:p>
          <a:p>
            <a:pPr marL="0" indent="0">
              <a:buNone/>
            </a:pPr>
            <a:endParaRPr lang="en-US" dirty="0"/>
          </a:p>
          <a:p>
            <a:pPr marL="0" indent="0">
              <a:buNone/>
            </a:pPr>
            <a:r>
              <a:rPr lang="en-US" dirty="0"/>
              <a:t>• Self-awareness helps you be more </a:t>
            </a:r>
            <a:r>
              <a:rPr lang="en-US" b="1" dirty="0"/>
              <a:t>comfortable with yourself </a:t>
            </a:r>
            <a:r>
              <a:rPr lang="en-US" dirty="0"/>
              <a:t>so you can </a:t>
            </a:r>
            <a:r>
              <a:rPr lang="en-US" b="1" dirty="0"/>
              <a:t>relate to others with genuine confidence and kindness</a:t>
            </a:r>
            <a:r>
              <a:rPr lang="en-US" dirty="0"/>
              <a:t>.</a:t>
            </a:r>
          </a:p>
        </p:txBody>
      </p:sp>
    </p:spTree>
    <p:extLst>
      <p:ext uri="{BB962C8B-B14F-4D97-AF65-F5344CB8AC3E}">
        <p14:creationId xmlns:p14="http://schemas.microsoft.com/office/powerpoint/2010/main" val="24387551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0810D-5959-43B0-AF14-E1128A021179}"/>
              </a:ext>
            </a:extLst>
          </p:cNvPr>
          <p:cNvSpPr>
            <a:spLocks noGrp="1"/>
          </p:cNvSpPr>
          <p:nvPr>
            <p:ph type="title"/>
          </p:nvPr>
        </p:nvSpPr>
        <p:spPr>
          <a:xfrm>
            <a:off x="628650" y="917659"/>
            <a:ext cx="7886700" cy="1082530"/>
          </a:xfrm>
        </p:spPr>
        <p:txBody>
          <a:bodyPr>
            <a:normAutofit/>
          </a:bodyPr>
          <a:lstStyle/>
          <a:p>
            <a:r>
              <a:rPr lang="en-US" b="1" dirty="0"/>
              <a:t>Connection between self-awareness and effective communication </a:t>
            </a:r>
          </a:p>
        </p:txBody>
      </p:sp>
      <p:sp>
        <p:nvSpPr>
          <p:cNvPr id="3" name="Content Placeholder 2">
            <a:extLst>
              <a:ext uri="{FF2B5EF4-FFF2-40B4-BE49-F238E27FC236}">
                <a16:creationId xmlns:a16="http://schemas.microsoft.com/office/drawing/2014/main" id="{1A966A88-4EB0-4EE4-B49A-1B549CC6A4F6}"/>
              </a:ext>
            </a:extLst>
          </p:cNvPr>
          <p:cNvSpPr>
            <a:spLocks noGrp="1"/>
          </p:cNvSpPr>
          <p:nvPr>
            <p:ph idx="1"/>
          </p:nvPr>
        </p:nvSpPr>
        <p:spPr>
          <a:xfrm>
            <a:off x="628650" y="2375857"/>
            <a:ext cx="7886700" cy="3807517"/>
          </a:xfrm>
        </p:spPr>
        <p:txBody>
          <a:bodyPr/>
          <a:lstStyle/>
          <a:p>
            <a:pPr marL="0" indent="0">
              <a:buNone/>
            </a:pPr>
            <a:r>
              <a:rPr lang="en-US" dirty="0"/>
              <a:t>• Self-awareness allows you to get out of the way and </a:t>
            </a:r>
            <a:r>
              <a:rPr lang="en-US" b="1" dirty="0"/>
              <a:t>let people tell you what’s important to them </a:t>
            </a:r>
            <a:r>
              <a:rPr lang="en-US" dirty="0"/>
              <a:t>without letting your stuff complicate the interaction. </a:t>
            </a:r>
          </a:p>
          <a:p>
            <a:pPr marL="0" indent="0">
              <a:buNone/>
            </a:pPr>
            <a:r>
              <a:rPr lang="en-US" dirty="0"/>
              <a:t>• Self-awareness gives you the ability to shift from always having to talk (the result of ego) </a:t>
            </a:r>
            <a:r>
              <a:rPr lang="en-US" b="1" dirty="0"/>
              <a:t>to active listening </a:t>
            </a:r>
            <a:r>
              <a:rPr lang="en-US" dirty="0"/>
              <a:t>to people instead.</a:t>
            </a:r>
          </a:p>
        </p:txBody>
      </p:sp>
    </p:spTree>
    <p:extLst>
      <p:ext uri="{BB962C8B-B14F-4D97-AF65-F5344CB8AC3E}">
        <p14:creationId xmlns:p14="http://schemas.microsoft.com/office/powerpoint/2010/main" val="3708344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0810D-5959-43B0-AF14-E1128A021179}"/>
              </a:ext>
            </a:extLst>
          </p:cNvPr>
          <p:cNvSpPr>
            <a:spLocks noGrp="1"/>
          </p:cNvSpPr>
          <p:nvPr>
            <p:ph type="title"/>
          </p:nvPr>
        </p:nvSpPr>
        <p:spPr>
          <a:xfrm>
            <a:off x="628650" y="917659"/>
            <a:ext cx="7886700" cy="1082530"/>
          </a:xfrm>
        </p:spPr>
        <p:txBody>
          <a:bodyPr>
            <a:normAutofit/>
          </a:bodyPr>
          <a:lstStyle/>
          <a:p>
            <a:r>
              <a:rPr lang="en-US" b="1" dirty="0"/>
              <a:t>Connection between self-awareness and effective communication </a:t>
            </a:r>
          </a:p>
        </p:txBody>
      </p:sp>
      <p:sp>
        <p:nvSpPr>
          <p:cNvPr id="3" name="Content Placeholder 2">
            <a:extLst>
              <a:ext uri="{FF2B5EF4-FFF2-40B4-BE49-F238E27FC236}">
                <a16:creationId xmlns:a16="http://schemas.microsoft.com/office/drawing/2014/main" id="{1A966A88-4EB0-4EE4-B49A-1B549CC6A4F6}"/>
              </a:ext>
            </a:extLst>
          </p:cNvPr>
          <p:cNvSpPr>
            <a:spLocks noGrp="1"/>
          </p:cNvSpPr>
          <p:nvPr>
            <p:ph idx="1"/>
          </p:nvPr>
        </p:nvSpPr>
        <p:spPr>
          <a:xfrm>
            <a:off x="628650" y="2375857"/>
            <a:ext cx="7886700" cy="3807517"/>
          </a:xfrm>
        </p:spPr>
        <p:txBody>
          <a:bodyPr/>
          <a:lstStyle/>
          <a:p>
            <a:pPr marL="0" indent="0">
              <a:buNone/>
            </a:pPr>
            <a:r>
              <a:rPr lang="en-US" dirty="0"/>
              <a:t>• Self-awareness helps you </a:t>
            </a:r>
            <a:r>
              <a:rPr lang="en-US" b="1" dirty="0"/>
              <a:t>communicate with others on a deeper level</a:t>
            </a:r>
            <a:r>
              <a:rPr lang="en-US" dirty="0"/>
              <a:t> because you make them feel valued and important. </a:t>
            </a:r>
          </a:p>
          <a:p>
            <a:pPr marL="0" indent="0">
              <a:buNone/>
            </a:pPr>
            <a:r>
              <a:rPr lang="en-US" dirty="0"/>
              <a:t>• Self-awareness helps you understand how others see you and how you can adapt to make more meaningful connections and build stronger relationships. </a:t>
            </a:r>
          </a:p>
          <a:p>
            <a:pPr marL="0" indent="0">
              <a:buNone/>
            </a:pPr>
            <a:r>
              <a:rPr lang="en-US" dirty="0"/>
              <a:t>• Self-awareness helps you collaborate with others.</a:t>
            </a:r>
          </a:p>
        </p:txBody>
      </p:sp>
    </p:spTree>
    <p:extLst>
      <p:ext uri="{BB962C8B-B14F-4D97-AF65-F5344CB8AC3E}">
        <p14:creationId xmlns:p14="http://schemas.microsoft.com/office/powerpoint/2010/main" val="772361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9428" y="1066800"/>
            <a:ext cx="8229600" cy="1143000"/>
          </a:xfrm>
        </p:spPr>
        <p:txBody>
          <a:bodyPr>
            <a:normAutofit fontScale="90000"/>
          </a:bodyPr>
          <a:lstStyle/>
          <a:p>
            <a:r>
              <a:rPr lang="en-US" sz="4400" dirty="0">
                <a:solidFill>
                  <a:schemeClr val="tx1"/>
                </a:solidFill>
                <a:latin typeface="Arial" pitchFamily="34" charset="0"/>
                <a:cs typeface="Arial" pitchFamily="34" charset="0"/>
              </a:rPr>
              <a:t>Knowing your strengths and weaknesses</a:t>
            </a:r>
            <a:r>
              <a:rPr lang="en-US" dirty="0">
                <a:solidFill>
                  <a:schemeClr val="tx1"/>
                </a:solidFill>
              </a:rPr>
              <a:t>.</a:t>
            </a:r>
          </a:p>
        </p:txBody>
      </p:sp>
      <p:sp>
        <p:nvSpPr>
          <p:cNvPr id="2" name="Content Placeholder 1"/>
          <p:cNvSpPr>
            <a:spLocks noGrp="1"/>
          </p:cNvSpPr>
          <p:nvPr>
            <p:ph sz="half" idx="1"/>
          </p:nvPr>
        </p:nvSpPr>
        <p:spPr>
          <a:xfrm>
            <a:off x="602461" y="2309020"/>
            <a:ext cx="7777056" cy="2659189"/>
          </a:xfrm>
        </p:spPr>
        <p:txBody>
          <a:bodyPr>
            <a:normAutofit/>
          </a:bodyPr>
          <a:lstStyle/>
          <a:p>
            <a:endParaRPr lang="en-US" dirty="0">
              <a:solidFill>
                <a:schemeClr val="bg2"/>
              </a:solidFill>
              <a:latin typeface="Arial" pitchFamily="34" charset="0"/>
              <a:cs typeface="Arial" pitchFamily="34" charset="0"/>
            </a:endParaRPr>
          </a:p>
          <a:p>
            <a:r>
              <a:rPr lang="en-US" sz="2000" dirty="0">
                <a:solidFill>
                  <a:schemeClr val="tx1"/>
                </a:solidFill>
                <a:latin typeface="Arial" pitchFamily="34" charset="0"/>
                <a:cs typeface="Arial" pitchFamily="34" charset="0"/>
              </a:rPr>
              <a:t>Self-awareness helps you develop your strengths and cope with your weaknesses</a:t>
            </a:r>
            <a:endParaRPr lang="en-US" sz="3600" dirty="0">
              <a:solidFill>
                <a:schemeClr val="tx1"/>
              </a:solidFill>
              <a:latin typeface="Arial" pitchFamily="34" charset="0"/>
              <a:cs typeface="Arial" pitchFamily="34" charset="0"/>
            </a:endParaRPr>
          </a:p>
          <a:p>
            <a:r>
              <a:rPr lang="en-US" sz="2000" dirty="0">
                <a:latin typeface="Arial" pitchFamily="34" charset="0"/>
                <a:cs typeface="Arial" pitchFamily="34" charset="0"/>
              </a:rPr>
              <a:t>The ability to conduct oneself as a reflective and accountable practitioner including seeking out sources of informed criticism and valuing, reflecting and responding to them appropriately. </a:t>
            </a:r>
          </a:p>
          <a:p>
            <a:r>
              <a:rPr lang="en-US" sz="2000" dirty="0">
                <a:latin typeface="Arial" pitchFamily="34" charset="0"/>
                <a:cs typeface="Arial" pitchFamily="34" charset="0"/>
              </a:rPr>
              <a:t> Enquiring into own competence and evaluating own capabilities and personal effectiveness</a:t>
            </a:r>
          </a:p>
        </p:txBody>
      </p:sp>
      <p:pic>
        <p:nvPicPr>
          <p:cNvPr id="3" name="Picture 2">
            <a:extLst>
              <a:ext uri="{FF2B5EF4-FFF2-40B4-BE49-F238E27FC236}">
                <a16:creationId xmlns:a16="http://schemas.microsoft.com/office/drawing/2014/main" id="{ECCABF6A-41E5-4CFA-BC15-25297A7BE92B}"/>
              </a:ext>
            </a:extLst>
          </p:cNvPr>
          <p:cNvPicPr>
            <a:picLocks noChangeAspect="1"/>
          </p:cNvPicPr>
          <p:nvPr/>
        </p:nvPicPr>
        <p:blipFill>
          <a:blip r:embed="rId2"/>
          <a:stretch>
            <a:fillRect/>
          </a:stretch>
        </p:blipFill>
        <p:spPr>
          <a:xfrm>
            <a:off x="4229501" y="4887198"/>
            <a:ext cx="4316342" cy="162777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28650" y="593615"/>
            <a:ext cx="7886700" cy="1325563"/>
          </a:xfrm>
        </p:spPr>
        <p:txBody>
          <a:bodyPr>
            <a:noAutofit/>
          </a:bodyPr>
          <a:lstStyle/>
          <a:p>
            <a:pPr algn="ctr"/>
            <a:r>
              <a:rPr lang="en-US" sz="4000" dirty="0">
                <a:latin typeface="Arial" pitchFamily="34" charset="0"/>
                <a:cs typeface="Arial" pitchFamily="34" charset="0"/>
              </a:rPr>
              <a:t>SWOT</a:t>
            </a:r>
          </a:p>
        </p:txBody>
      </p:sp>
      <p:pic>
        <p:nvPicPr>
          <p:cNvPr id="6" name="Picture 5">
            <a:extLst>
              <a:ext uri="{FF2B5EF4-FFF2-40B4-BE49-F238E27FC236}">
                <a16:creationId xmlns:a16="http://schemas.microsoft.com/office/drawing/2014/main" id="{DEBA15D0-0379-4860-A9EE-ACF8612781A1}"/>
              </a:ext>
            </a:extLst>
          </p:cNvPr>
          <p:cNvPicPr>
            <a:picLocks noChangeAspect="1"/>
          </p:cNvPicPr>
          <p:nvPr/>
        </p:nvPicPr>
        <p:blipFill>
          <a:blip r:embed="rId2"/>
          <a:stretch>
            <a:fillRect/>
          </a:stretch>
        </p:blipFill>
        <p:spPr>
          <a:xfrm>
            <a:off x="2222682" y="1808779"/>
            <a:ext cx="5369872" cy="4779649"/>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ctrTitle"/>
          </p:nvPr>
        </p:nvSpPr>
        <p:spPr>
          <a:xfrm>
            <a:off x="1143000" y="1122363"/>
            <a:ext cx="6858000" cy="767428"/>
          </a:xfrm>
        </p:spPr>
        <p:txBody>
          <a:bodyPr/>
          <a:lstStyle/>
          <a:p>
            <a:r>
              <a:rPr lang="ro-RO" dirty="0"/>
              <a:t>ASERTIVITATE</a:t>
            </a:r>
          </a:p>
        </p:txBody>
      </p:sp>
      <p:pic>
        <p:nvPicPr>
          <p:cNvPr id="6" name="Picture 5">
            <a:extLst>
              <a:ext uri="{FF2B5EF4-FFF2-40B4-BE49-F238E27FC236}">
                <a16:creationId xmlns:a16="http://schemas.microsoft.com/office/drawing/2014/main" id="{6B1EE036-F847-4F45-A8FC-A5C5343D9EC4}"/>
              </a:ext>
            </a:extLst>
          </p:cNvPr>
          <p:cNvPicPr/>
          <p:nvPr/>
        </p:nvPicPr>
        <p:blipFill>
          <a:blip r:embed="rId2"/>
          <a:stretch>
            <a:fillRect/>
          </a:stretch>
        </p:blipFill>
        <p:spPr>
          <a:xfrm>
            <a:off x="1493582" y="1185752"/>
            <a:ext cx="5931495" cy="4549885"/>
          </a:xfrm>
          <a:prstGeom prst="rect">
            <a:avLst/>
          </a:prstGeom>
        </p:spPr>
      </p:pic>
    </p:spTree>
    <p:extLst>
      <p:ext uri="{BB962C8B-B14F-4D97-AF65-F5344CB8AC3E}">
        <p14:creationId xmlns:p14="http://schemas.microsoft.com/office/powerpoint/2010/main" val="30520457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1012</TotalTime>
  <Words>539</Words>
  <Application>Microsoft Office PowerPoint</Application>
  <PresentationFormat>On-screen Show (4:3)</PresentationFormat>
  <Paragraphs>50</Paragraphs>
  <Slides>14</Slides>
  <Notes>1</Notes>
  <HiddenSlides>0</HiddenSlides>
  <MMClips>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Arial Black</vt:lpstr>
      <vt:lpstr>Calibri</vt:lpstr>
      <vt:lpstr>Calibri Light</vt:lpstr>
      <vt:lpstr>Gill Sans MT</vt:lpstr>
      <vt:lpstr>Office Theme</vt:lpstr>
      <vt:lpstr>PowerPoint Presentation</vt:lpstr>
      <vt:lpstr> Learning Objectives </vt:lpstr>
      <vt:lpstr>PowerPoint Presentation</vt:lpstr>
      <vt:lpstr>Connection between self-awareness and effective communication </vt:lpstr>
      <vt:lpstr>Connection between self-awareness and effective communication </vt:lpstr>
      <vt:lpstr>Connection between self-awareness and effective communication </vt:lpstr>
      <vt:lpstr>Knowing your strengths and weaknesses.</vt:lpstr>
      <vt:lpstr>SWOT</vt:lpstr>
      <vt:lpstr>ASERTIVITATE</vt:lpstr>
      <vt:lpstr>PowerPoint Presentation</vt:lpstr>
      <vt:lpstr>Which are the key elements for and efficient communication? Watch the video and analyze the key elements for an efficient communication. Reflect on your own way of communication</vt:lpstr>
      <vt:lpstr>PowerPoint Presentation</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Oana Predoiu</cp:lastModifiedBy>
  <cp:revision>92</cp:revision>
  <dcterms:created xsi:type="dcterms:W3CDTF">2017-10-19T09:49:50Z</dcterms:created>
  <dcterms:modified xsi:type="dcterms:W3CDTF">2020-02-18T11:21:31Z</dcterms:modified>
</cp:coreProperties>
</file>